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9260800" cy="36576000"/>
  <p:notesSz cx="7102475" cy="8991600"/>
  <p:defaultTextStyle>
    <a:defPPr>
      <a:defRPr lang="en-US"/>
    </a:defPPr>
    <a:lvl1pPr algn="l" rtl="0" fontAlgn="base">
      <a:spcBef>
        <a:spcPct val="0"/>
      </a:spcBef>
      <a:spcAft>
        <a:spcPct val="0"/>
      </a:spcAft>
      <a:defRPr sz="72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72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72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72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7200" kern="1200">
        <a:solidFill>
          <a:schemeClr val="tx1"/>
        </a:solidFill>
        <a:latin typeface="Arial" charset="0"/>
        <a:ea typeface="ＭＳ Ｐゴシック" pitchFamily="34" charset="-128"/>
        <a:cs typeface="+mn-cs"/>
      </a:defRPr>
    </a:lvl5pPr>
    <a:lvl6pPr marL="2286000" algn="l" defTabSz="914400" rtl="0" eaLnBrk="1" latinLnBrk="0" hangingPunct="1">
      <a:defRPr sz="7200" kern="1200">
        <a:solidFill>
          <a:schemeClr val="tx1"/>
        </a:solidFill>
        <a:latin typeface="Arial" charset="0"/>
        <a:ea typeface="ＭＳ Ｐゴシック" pitchFamily="34" charset="-128"/>
        <a:cs typeface="+mn-cs"/>
      </a:defRPr>
    </a:lvl6pPr>
    <a:lvl7pPr marL="2743200" algn="l" defTabSz="914400" rtl="0" eaLnBrk="1" latinLnBrk="0" hangingPunct="1">
      <a:defRPr sz="7200" kern="1200">
        <a:solidFill>
          <a:schemeClr val="tx1"/>
        </a:solidFill>
        <a:latin typeface="Arial" charset="0"/>
        <a:ea typeface="ＭＳ Ｐゴシック" pitchFamily="34" charset="-128"/>
        <a:cs typeface="+mn-cs"/>
      </a:defRPr>
    </a:lvl7pPr>
    <a:lvl8pPr marL="3200400" algn="l" defTabSz="914400" rtl="0" eaLnBrk="1" latinLnBrk="0" hangingPunct="1">
      <a:defRPr sz="7200" kern="1200">
        <a:solidFill>
          <a:schemeClr val="tx1"/>
        </a:solidFill>
        <a:latin typeface="Arial" charset="0"/>
        <a:ea typeface="ＭＳ Ｐゴシック" pitchFamily="34" charset="-128"/>
        <a:cs typeface="+mn-cs"/>
      </a:defRPr>
    </a:lvl8pPr>
    <a:lvl9pPr marL="3657600" algn="l" defTabSz="914400" rtl="0" eaLnBrk="1" latinLnBrk="0" hangingPunct="1">
      <a:defRPr sz="72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1520">
          <p15:clr>
            <a:srgbClr val="A4A3A4"/>
          </p15:clr>
        </p15:guide>
        <p15:guide id="2" pos="921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quel Hagen" initials="RK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1D"/>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418" y="19"/>
      </p:cViewPr>
      <p:guideLst>
        <p:guide orient="horz" pos="11520"/>
        <p:guide pos="921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7F8A865-85D0-49BC-8B0B-7B1D460915CE}" type="slidenum">
              <a:rPr lang="en-US"/>
              <a:pPr/>
              <a:t>‹#›</a:t>
            </a:fld>
            <a:endParaRPr lang="en-US"/>
          </a:p>
        </p:txBody>
      </p:sp>
    </p:spTree>
    <p:extLst>
      <p:ext uri="{BB962C8B-B14F-4D97-AF65-F5344CB8AC3E}">
        <p14:creationId xmlns:p14="http://schemas.microsoft.com/office/powerpoint/2010/main" val="1611099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45085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2725" y="0"/>
            <a:ext cx="3078163" cy="450850"/>
          </a:xfrm>
          <a:prstGeom prst="rect">
            <a:avLst/>
          </a:prstGeom>
        </p:spPr>
        <p:txBody>
          <a:bodyPr vert="horz" lIns="91440" tIns="45720" rIns="91440" bIns="45720" rtlCol="0"/>
          <a:lstStyle>
            <a:lvl1pPr algn="r">
              <a:defRPr sz="1200"/>
            </a:lvl1pPr>
          </a:lstStyle>
          <a:p>
            <a:fld id="{DE32FBC5-413D-44D8-B421-C9CE103D293D}" type="datetimeFigureOut">
              <a:rPr lang="zh-CN" altLang="en-US" smtClean="0"/>
              <a:t>2022/12/27</a:t>
            </a:fld>
            <a:endParaRPr lang="zh-CN" altLang="en-US"/>
          </a:p>
        </p:txBody>
      </p:sp>
      <p:sp>
        <p:nvSpPr>
          <p:cNvPr id="4" name="幻灯片图像占位符 3"/>
          <p:cNvSpPr>
            <a:spLocks noGrp="1" noRot="1" noChangeAspect="1"/>
          </p:cNvSpPr>
          <p:nvPr>
            <p:ph type="sldImg" idx="2"/>
          </p:nvPr>
        </p:nvSpPr>
        <p:spPr>
          <a:xfrm>
            <a:off x="2336800" y="1123950"/>
            <a:ext cx="2428875" cy="30353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09613" y="4327525"/>
            <a:ext cx="5683250" cy="3540125"/>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540750"/>
            <a:ext cx="3078163" cy="45085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2725" y="8540750"/>
            <a:ext cx="3078163" cy="450850"/>
          </a:xfrm>
          <a:prstGeom prst="rect">
            <a:avLst/>
          </a:prstGeom>
        </p:spPr>
        <p:txBody>
          <a:bodyPr vert="horz" lIns="91440" tIns="45720" rIns="91440" bIns="45720" rtlCol="0" anchor="b"/>
          <a:lstStyle>
            <a:lvl1pPr algn="r">
              <a:defRPr sz="1200"/>
            </a:lvl1pPr>
          </a:lstStyle>
          <a:p>
            <a:fld id="{101B9131-E831-457C-A71E-1E2DBE925A4E}" type="slidenum">
              <a:rPr lang="zh-CN" altLang="en-US" smtClean="0"/>
              <a:t>‹#›</a:t>
            </a:fld>
            <a:endParaRPr lang="zh-CN" altLang="en-US"/>
          </a:p>
        </p:txBody>
      </p:sp>
    </p:spTree>
    <p:extLst>
      <p:ext uri="{BB962C8B-B14F-4D97-AF65-F5344CB8AC3E}">
        <p14:creationId xmlns:p14="http://schemas.microsoft.com/office/powerpoint/2010/main" val="1753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01B9131-E831-457C-A71E-1E2DBE925A4E}" type="slidenum">
              <a:rPr lang="zh-CN" altLang="en-US" smtClean="0"/>
              <a:t>1</a:t>
            </a:fld>
            <a:endParaRPr lang="zh-CN" altLang="en-US"/>
          </a:p>
        </p:txBody>
      </p:sp>
    </p:spTree>
    <p:extLst>
      <p:ext uri="{BB962C8B-B14F-4D97-AF65-F5344CB8AC3E}">
        <p14:creationId xmlns:p14="http://schemas.microsoft.com/office/powerpoint/2010/main" val="945388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560" y="11361738"/>
            <a:ext cx="24871680" cy="7840662"/>
          </a:xfrm>
        </p:spPr>
        <p:txBody>
          <a:bodyPr/>
          <a:lstStyle/>
          <a:p>
            <a:r>
              <a:rPr lang="en-US"/>
              <a:t>Click to edit Master title style</a:t>
            </a:r>
          </a:p>
        </p:txBody>
      </p:sp>
      <p:sp>
        <p:nvSpPr>
          <p:cNvPr id="3" name="Subtitle 2"/>
          <p:cNvSpPr>
            <a:spLocks noGrp="1"/>
          </p:cNvSpPr>
          <p:nvPr>
            <p:ph type="subTitle" idx="1"/>
          </p:nvPr>
        </p:nvSpPr>
        <p:spPr>
          <a:xfrm>
            <a:off x="4389120" y="20726400"/>
            <a:ext cx="2048256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2414067-1A1B-4967-80E9-F638A545E17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8804207-749B-4ED5-878D-618C9655C14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14080" y="1465264"/>
            <a:ext cx="6583680" cy="31207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3040" y="1465264"/>
            <a:ext cx="19588480" cy="31207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8539186-AB91-452A-A7E3-1D3B5BA105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55F49F4-4E7E-435D-9BBC-381761CCCEF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23502938"/>
            <a:ext cx="24871680" cy="72644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311401" y="15501938"/>
            <a:ext cx="24871680"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BB3DB0D-5E44-4458-8ACA-8E4127A386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3040" y="8534400"/>
            <a:ext cx="13086080"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711680" y="8534400"/>
            <a:ext cx="13086080"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C093CF2-0513-414C-BB35-287D097B0F8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3040" y="8186739"/>
            <a:ext cx="12928601"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63040" y="11599864"/>
            <a:ext cx="12928601"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4081" y="8186739"/>
            <a:ext cx="1293368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4864081" y="11599864"/>
            <a:ext cx="1293368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616A824-D217-48D0-BEBA-FBFE77AA06B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769EC58-4D76-4669-8AD1-18768E2F32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0E76F757-0318-4C3B-B4E8-C20B5F81381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1455738"/>
            <a:ext cx="9626601" cy="61976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1440160" y="1455738"/>
            <a:ext cx="163576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3040" y="7653338"/>
            <a:ext cx="9626601"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674DB28-F838-4591-B862-2E69BCEF53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321" y="25603200"/>
            <a:ext cx="17556480" cy="30226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735321" y="3268663"/>
            <a:ext cx="17556480"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5735321" y="28625800"/>
            <a:ext cx="17556480"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DAD9FC4-6A48-4D4E-8012-626BE5E1236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63675" y="1465263"/>
            <a:ext cx="26333450" cy="6096000"/>
          </a:xfrm>
          <a:prstGeom prst="rect">
            <a:avLst/>
          </a:prstGeom>
          <a:noFill/>
          <a:ln w="9525">
            <a:noFill/>
            <a:miter lim="800000"/>
            <a:headEnd/>
            <a:tailEnd/>
          </a:ln>
        </p:spPr>
        <p:txBody>
          <a:bodyPr vert="horz" wrap="square" lIns="365760" tIns="182880" rIns="365760" bIns="18288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463675" y="8534400"/>
            <a:ext cx="26333450" cy="24137938"/>
          </a:xfrm>
          <a:prstGeom prst="rect">
            <a:avLst/>
          </a:prstGeom>
          <a:noFill/>
          <a:ln w="9525">
            <a:noFill/>
            <a:miter lim="800000"/>
            <a:headEnd/>
            <a:tailEnd/>
          </a:ln>
        </p:spPr>
        <p:txBody>
          <a:bodyPr vert="horz" wrap="square" lIns="365760" tIns="182880" rIns="365760" bIns="18288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463675" y="33307338"/>
            <a:ext cx="6826250" cy="2540000"/>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defRPr sz="5600"/>
            </a:lvl1pPr>
          </a:lstStyle>
          <a:p>
            <a:endParaRPr lang="en-US"/>
          </a:p>
        </p:txBody>
      </p:sp>
      <p:sp>
        <p:nvSpPr>
          <p:cNvPr id="1029" name="Rectangle 5"/>
          <p:cNvSpPr>
            <a:spLocks noGrp="1" noChangeArrowheads="1"/>
          </p:cNvSpPr>
          <p:nvPr>
            <p:ph type="ftr" sz="quarter" idx="3"/>
          </p:nvPr>
        </p:nvSpPr>
        <p:spPr bwMode="auto">
          <a:xfrm>
            <a:off x="9998075" y="33307338"/>
            <a:ext cx="9264650" cy="2540000"/>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lgn="ctr">
              <a:defRPr sz="5600"/>
            </a:lvl1pPr>
          </a:lstStyle>
          <a:p>
            <a:endParaRPr lang="en-US"/>
          </a:p>
        </p:txBody>
      </p:sp>
      <p:sp>
        <p:nvSpPr>
          <p:cNvPr id="1030" name="Rectangle 6"/>
          <p:cNvSpPr>
            <a:spLocks noGrp="1" noChangeArrowheads="1"/>
          </p:cNvSpPr>
          <p:nvPr>
            <p:ph type="sldNum" sz="quarter" idx="4"/>
          </p:nvPr>
        </p:nvSpPr>
        <p:spPr bwMode="auto">
          <a:xfrm>
            <a:off x="20970875" y="33307338"/>
            <a:ext cx="6826250" cy="2540000"/>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lgn="r">
              <a:defRPr sz="5600"/>
            </a:lvl1pPr>
          </a:lstStyle>
          <a:p>
            <a:fld id="{699A09B3-AD78-4B03-804E-11CC7E981F3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0" fontAlgn="base" hangingPunct="0">
        <a:spcBef>
          <a:spcPct val="0"/>
        </a:spcBef>
        <a:spcAft>
          <a:spcPct val="0"/>
        </a:spcAft>
        <a:defRPr sz="17600">
          <a:solidFill>
            <a:schemeClr val="tx2"/>
          </a:solidFill>
          <a:latin typeface="+mj-lt"/>
          <a:ea typeface="ＭＳ Ｐゴシック" charset="0"/>
          <a:cs typeface="ＭＳ Ｐゴシック" charset="0"/>
        </a:defRPr>
      </a:lvl1pPr>
      <a:lvl2pPr algn="ctr" defTabSz="3657600" rtl="0" eaLnBrk="0" fontAlgn="base" hangingPunct="0">
        <a:spcBef>
          <a:spcPct val="0"/>
        </a:spcBef>
        <a:spcAft>
          <a:spcPct val="0"/>
        </a:spcAft>
        <a:defRPr sz="17600">
          <a:solidFill>
            <a:schemeClr val="tx2"/>
          </a:solidFill>
          <a:latin typeface="Arial" charset="0"/>
          <a:ea typeface="ＭＳ Ｐゴシック" charset="0"/>
          <a:cs typeface="ＭＳ Ｐゴシック" charset="0"/>
        </a:defRPr>
      </a:lvl2pPr>
      <a:lvl3pPr algn="ctr" defTabSz="3657600" rtl="0" eaLnBrk="0" fontAlgn="base" hangingPunct="0">
        <a:spcBef>
          <a:spcPct val="0"/>
        </a:spcBef>
        <a:spcAft>
          <a:spcPct val="0"/>
        </a:spcAft>
        <a:defRPr sz="17600">
          <a:solidFill>
            <a:schemeClr val="tx2"/>
          </a:solidFill>
          <a:latin typeface="Arial" charset="0"/>
          <a:ea typeface="ＭＳ Ｐゴシック" charset="0"/>
          <a:cs typeface="ＭＳ Ｐゴシック" charset="0"/>
        </a:defRPr>
      </a:lvl3pPr>
      <a:lvl4pPr algn="ctr" defTabSz="3657600" rtl="0" eaLnBrk="0" fontAlgn="base" hangingPunct="0">
        <a:spcBef>
          <a:spcPct val="0"/>
        </a:spcBef>
        <a:spcAft>
          <a:spcPct val="0"/>
        </a:spcAft>
        <a:defRPr sz="17600">
          <a:solidFill>
            <a:schemeClr val="tx2"/>
          </a:solidFill>
          <a:latin typeface="Arial" charset="0"/>
          <a:ea typeface="ＭＳ Ｐゴシック" charset="0"/>
          <a:cs typeface="ＭＳ Ｐゴシック" charset="0"/>
        </a:defRPr>
      </a:lvl4pPr>
      <a:lvl5pPr algn="ctr" defTabSz="3657600" rtl="0" eaLnBrk="0" fontAlgn="base" hangingPunct="0">
        <a:spcBef>
          <a:spcPct val="0"/>
        </a:spcBef>
        <a:spcAft>
          <a:spcPct val="0"/>
        </a:spcAft>
        <a:defRPr sz="17600">
          <a:solidFill>
            <a:schemeClr val="tx2"/>
          </a:solidFill>
          <a:latin typeface="Arial" charset="0"/>
          <a:ea typeface="ＭＳ Ｐゴシック" charset="0"/>
          <a:cs typeface="ＭＳ Ｐゴシック" charset="0"/>
        </a:defRPr>
      </a:lvl5pPr>
      <a:lvl6pPr marL="457200" algn="ctr" defTabSz="3657600" rtl="0" eaLnBrk="1" fontAlgn="base" hangingPunct="1">
        <a:spcBef>
          <a:spcPct val="0"/>
        </a:spcBef>
        <a:spcAft>
          <a:spcPct val="0"/>
        </a:spcAft>
        <a:defRPr sz="17600">
          <a:solidFill>
            <a:schemeClr val="tx2"/>
          </a:solidFill>
          <a:latin typeface="Arial" charset="0"/>
        </a:defRPr>
      </a:lvl6pPr>
      <a:lvl7pPr marL="914400" algn="ctr" defTabSz="3657600" rtl="0" eaLnBrk="1" fontAlgn="base" hangingPunct="1">
        <a:spcBef>
          <a:spcPct val="0"/>
        </a:spcBef>
        <a:spcAft>
          <a:spcPct val="0"/>
        </a:spcAft>
        <a:defRPr sz="17600">
          <a:solidFill>
            <a:schemeClr val="tx2"/>
          </a:solidFill>
          <a:latin typeface="Arial" charset="0"/>
        </a:defRPr>
      </a:lvl7pPr>
      <a:lvl8pPr marL="1371600" algn="ctr" defTabSz="3657600" rtl="0" eaLnBrk="1" fontAlgn="base" hangingPunct="1">
        <a:spcBef>
          <a:spcPct val="0"/>
        </a:spcBef>
        <a:spcAft>
          <a:spcPct val="0"/>
        </a:spcAft>
        <a:defRPr sz="17600">
          <a:solidFill>
            <a:schemeClr val="tx2"/>
          </a:solidFill>
          <a:latin typeface="Arial" charset="0"/>
        </a:defRPr>
      </a:lvl8pPr>
      <a:lvl9pPr marL="1828800" algn="ctr" defTabSz="3657600" rtl="0" eaLnBrk="1" fontAlgn="base" hangingPunct="1">
        <a:spcBef>
          <a:spcPct val="0"/>
        </a:spcBef>
        <a:spcAft>
          <a:spcPct val="0"/>
        </a:spcAft>
        <a:defRPr sz="17600">
          <a:solidFill>
            <a:schemeClr val="tx2"/>
          </a:solidFill>
          <a:latin typeface="Arial" charset="0"/>
        </a:defRPr>
      </a:lvl9pPr>
    </p:titleStyle>
    <p:bodyStyle>
      <a:lvl1pPr marL="1371600" indent="-1371600" algn="l" defTabSz="3657600" rtl="0" eaLnBrk="0" fontAlgn="base" hangingPunct="0">
        <a:spcBef>
          <a:spcPct val="20000"/>
        </a:spcBef>
        <a:spcAft>
          <a:spcPct val="0"/>
        </a:spcAft>
        <a:buChar char="•"/>
        <a:defRPr sz="12800">
          <a:solidFill>
            <a:schemeClr val="tx1"/>
          </a:solidFill>
          <a:latin typeface="+mn-lt"/>
          <a:ea typeface="ＭＳ Ｐゴシック" charset="0"/>
          <a:cs typeface="ＭＳ Ｐゴシック" charset="0"/>
        </a:defRPr>
      </a:lvl1pPr>
      <a:lvl2pPr marL="2971800" indent="-1143000" algn="l" defTabSz="3657600" rtl="0" eaLnBrk="0" fontAlgn="base" hangingPunct="0">
        <a:spcBef>
          <a:spcPct val="20000"/>
        </a:spcBef>
        <a:spcAft>
          <a:spcPct val="0"/>
        </a:spcAft>
        <a:buChar char="–"/>
        <a:defRPr sz="11200">
          <a:solidFill>
            <a:schemeClr val="tx1"/>
          </a:solidFill>
          <a:latin typeface="+mn-lt"/>
          <a:ea typeface="ＭＳ Ｐゴシック" charset="-128"/>
        </a:defRPr>
      </a:lvl2pPr>
      <a:lvl3pPr marL="4572000" indent="-914400" algn="l" defTabSz="3657600" rtl="0" eaLnBrk="0" fontAlgn="base" hangingPunct="0">
        <a:spcBef>
          <a:spcPct val="20000"/>
        </a:spcBef>
        <a:spcAft>
          <a:spcPct val="0"/>
        </a:spcAft>
        <a:buChar char="•"/>
        <a:defRPr sz="9600">
          <a:solidFill>
            <a:schemeClr val="tx1"/>
          </a:solidFill>
          <a:latin typeface="+mn-lt"/>
          <a:ea typeface="ＭＳ Ｐゴシック" charset="-128"/>
        </a:defRPr>
      </a:lvl3pPr>
      <a:lvl4pPr marL="6400800" indent="-914400" algn="l" defTabSz="3657600" rtl="0" eaLnBrk="0" fontAlgn="base" hangingPunct="0">
        <a:spcBef>
          <a:spcPct val="20000"/>
        </a:spcBef>
        <a:spcAft>
          <a:spcPct val="0"/>
        </a:spcAft>
        <a:buChar char="–"/>
        <a:defRPr sz="8000">
          <a:solidFill>
            <a:schemeClr val="tx1"/>
          </a:solidFill>
          <a:latin typeface="+mn-lt"/>
          <a:ea typeface="ＭＳ Ｐゴシック" charset="-128"/>
        </a:defRPr>
      </a:lvl4pPr>
      <a:lvl5pPr marL="8229600" indent="-914400" algn="l" defTabSz="3657600" rtl="0" eaLnBrk="0" fontAlgn="base" hangingPunct="0">
        <a:spcBef>
          <a:spcPct val="20000"/>
        </a:spcBef>
        <a:spcAft>
          <a:spcPct val="0"/>
        </a:spcAft>
        <a:buChar char="»"/>
        <a:defRPr sz="8000">
          <a:solidFill>
            <a:schemeClr val="tx1"/>
          </a:solidFill>
          <a:latin typeface="+mn-lt"/>
          <a:ea typeface="ＭＳ Ｐゴシック" charset="-128"/>
        </a:defRPr>
      </a:lvl5pPr>
      <a:lvl6pPr marL="8686800" indent="-914400" algn="l" defTabSz="3657600" rtl="0" eaLnBrk="1" fontAlgn="base" hangingPunct="1">
        <a:spcBef>
          <a:spcPct val="20000"/>
        </a:spcBef>
        <a:spcAft>
          <a:spcPct val="0"/>
        </a:spcAft>
        <a:buChar char="»"/>
        <a:defRPr sz="8000">
          <a:solidFill>
            <a:schemeClr val="tx1"/>
          </a:solidFill>
          <a:latin typeface="+mn-lt"/>
        </a:defRPr>
      </a:lvl6pPr>
      <a:lvl7pPr marL="9144000" indent="-914400" algn="l" defTabSz="3657600" rtl="0" eaLnBrk="1" fontAlgn="base" hangingPunct="1">
        <a:spcBef>
          <a:spcPct val="20000"/>
        </a:spcBef>
        <a:spcAft>
          <a:spcPct val="0"/>
        </a:spcAft>
        <a:buChar char="»"/>
        <a:defRPr sz="8000">
          <a:solidFill>
            <a:schemeClr val="tx1"/>
          </a:solidFill>
          <a:latin typeface="+mn-lt"/>
        </a:defRPr>
      </a:lvl7pPr>
      <a:lvl8pPr marL="9601200" indent="-914400" algn="l" defTabSz="3657600" rtl="0" eaLnBrk="1" fontAlgn="base" hangingPunct="1">
        <a:spcBef>
          <a:spcPct val="20000"/>
        </a:spcBef>
        <a:spcAft>
          <a:spcPct val="0"/>
        </a:spcAft>
        <a:buChar char="»"/>
        <a:defRPr sz="8000">
          <a:solidFill>
            <a:schemeClr val="tx1"/>
          </a:solidFill>
          <a:latin typeface="+mn-lt"/>
        </a:defRPr>
      </a:lvl8pPr>
      <a:lvl9pPr marL="10058400" indent="-914400" algn="l" defTabSz="3657600" rtl="0" eaLnBrk="1" fontAlgn="base" hangingPunct="1">
        <a:spcBef>
          <a:spcPct val="20000"/>
        </a:spcBef>
        <a:spcAft>
          <a:spcPct val="0"/>
        </a:spcAft>
        <a:buChar char="»"/>
        <a:defRPr sz="8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 name="矩形 2122">
            <a:extLst>
              <a:ext uri="{FF2B5EF4-FFF2-40B4-BE49-F238E27FC236}">
                <a16:creationId xmlns:a16="http://schemas.microsoft.com/office/drawing/2014/main" id="{45E96790-432E-DF05-63CE-82F7B59F954A}"/>
              </a:ext>
            </a:extLst>
          </p:cNvPr>
          <p:cNvSpPr/>
          <p:nvPr/>
        </p:nvSpPr>
        <p:spPr bwMode="auto">
          <a:xfrm>
            <a:off x="14733077" y="29418664"/>
            <a:ext cx="13870930" cy="4764973"/>
          </a:xfrm>
          <a:prstGeom prst="rect">
            <a:avLst/>
          </a:prstGeom>
          <a:noFill/>
          <a:ln w="5715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112" name="矩形 2111">
            <a:extLst>
              <a:ext uri="{FF2B5EF4-FFF2-40B4-BE49-F238E27FC236}">
                <a16:creationId xmlns:a16="http://schemas.microsoft.com/office/drawing/2014/main" id="{47879191-325A-2128-6153-78CAA7973514}"/>
              </a:ext>
            </a:extLst>
          </p:cNvPr>
          <p:cNvSpPr/>
          <p:nvPr/>
        </p:nvSpPr>
        <p:spPr bwMode="auto">
          <a:xfrm>
            <a:off x="14687945" y="25097439"/>
            <a:ext cx="13946586" cy="3611091"/>
          </a:xfrm>
          <a:prstGeom prst="rect">
            <a:avLst/>
          </a:prstGeom>
          <a:noFill/>
          <a:ln w="5715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075" name="矩形 2074">
            <a:extLst>
              <a:ext uri="{FF2B5EF4-FFF2-40B4-BE49-F238E27FC236}">
                <a16:creationId xmlns:a16="http://schemas.microsoft.com/office/drawing/2014/main" id="{B9A14825-CCBC-27CC-6ECE-CC89237C6660}"/>
              </a:ext>
            </a:extLst>
          </p:cNvPr>
          <p:cNvSpPr/>
          <p:nvPr/>
        </p:nvSpPr>
        <p:spPr bwMode="auto">
          <a:xfrm>
            <a:off x="636133" y="15970477"/>
            <a:ext cx="13946586" cy="18175059"/>
          </a:xfrm>
          <a:prstGeom prst="rect">
            <a:avLst/>
          </a:prstGeom>
          <a:noFill/>
          <a:ln w="5715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10" name="矩形 9">
            <a:extLst>
              <a:ext uri="{FF2B5EF4-FFF2-40B4-BE49-F238E27FC236}">
                <a16:creationId xmlns:a16="http://schemas.microsoft.com/office/drawing/2014/main" id="{3CCD7E7E-3B04-F9B1-11A0-D6F24EC5C061}"/>
              </a:ext>
            </a:extLst>
          </p:cNvPr>
          <p:cNvSpPr/>
          <p:nvPr/>
        </p:nvSpPr>
        <p:spPr bwMode="auto">
          <a:xfrm>
            <a:off x="14710512" y="5517923"/>
            <a:ext cx="13924019" cy="18633594"/>
          </a:xfrm>
          <a:prstGeom prst="rect">
            <a:avLst/>
          </a:prstGeom>
          <a:noFill/>
          <a:ln w="5715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7" name="矩形 6">
            <a:extLst>
              <a:ext uri="{FF2B5EF4-FFF2-40B4-BE49-F238E27FC236}">
                <a16:creationId xmlns:a16="http://schemas.microsoft.com/office/drawing/2014/main" id="{3615F066-7771-3396-E0A9-FCCA02319DC7}"/>
              </a:ext>
            </a:extLst>
          </p:cNvPr>
          <p:cNvSpPr/>
          <p:nvPr/>
        </p:nvSpPr>
        <p:spPr bwMode="auto">
          <a:xfrm>
            <a:off x="626269" y="5486401"/>
            <a:ext cx="13924019" cy="9722076"/>
          </a:xfrm>
          <a:prstGeom prst="rect">
            <a:avLst/>
          </a:prstGeom>
          <a:noFill/>
          <a:ln w="5715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056" name="Rectangle 8"/>
          <p:cNvSpPr>
            <a:spLocks noGrp="1" noChangeArrowheads="1"/>
          </p:cNvSpPr>
          <p:nvPr>
            <p:ph type="title"/>
          </p:nvPr>
        </p:nvSpPr>
        <p:spPr>
          <a:xfrm>
            <a:off x="9220200" y="685800"/>
            <a:ext cx="18821400" cy="1828800"/>
          </a:xfrm>
        </p:spPr>
        <p:txBody>
          <a:bodyPr/>
          <a:lstStyle/>
          <a:p>
            <a:pPr eaLnBrk="1" hangingPunct="1">
              <a:defRPr/>
            </a:pPr>
            <a:r>
              <a:rPr lang="en-US" sz="4800" b="1" dirty="0">
                <a:solidFill>
                  <a:srgbClr val="A4001D"/>
                </a:solidFill>
                <a:effectLst>
                  <a:outerShdw blurRad="38100" dist="38100" dir="2700000" algn="tl">
                    <a:srgbClr val="C0C0C0"/>
                  </a:outerShdw>
                </a:effectLst>
                <a:latin typeface="Times New Roman" pitchFamily="18" charset="0"/>
                <a:ea typeface="ＭＳ Ｐゴシック" charset="-128"/>
              </a:rPr>
              <a:t>The Characteristics of Expressway Reconstruction </a:t>
            </a:r>
            <a:br>
              <a:rPr lang="en-US" sz="4800" b="1" dirty="0">
                <a:solidFill>
                  <a:srgbClr val="A4001D"/>
                </a:solidFill>
                <a:effectLst>
                  <a:outerShdw blurRad="38100" dist="38100" dir="2700000" algn="tl">
                    <a:srgbClr val="C0C0C0"/>
                  </a:outerShdw>
                </a:effectLst>
                <a:latin typeface="Times New Roman" pitchFamily="18" charset="0"/>
                <a:ea typeface="ＭＳ Ｐゴシック" charset="-128"/>
              </a:rPr>
            </a:br>
            <a:r>
              <a:rPr lang="en-US" sz="4800" b="1" dirty="0">
                <a:solidFill>
                  <a:srgbClr val="A4001D"/>
                </a:solidFill>
                <a:effectLst>
                  <a:outerShdw blurRad="38100" dist="38100" dir="2700000" algn="tl">
                    <a:srgbClr val="C0C0C0"/>
                  </a:outerShdw>
                </a:effectLst>
                <a:latin typeface="Times New Roman" pitchFamily="18" charset="0"/>
                <a:ea typeface="ＭＳ Ｐゴシック" charset="-128"/>
              </a:rPr>
              <a:t>and Extension Engineering in China</a:t>
            </a:r>
          </a:p>
        </p:txBody>
      </p:sp>
      <p:sp>
        <p:nvSpPr>
          <p:cNvPr id="2051" name="Rectangle 13"/>
          <p:cNvSpPr>
            <a:spLocks noChangeArrowheads="1"/>
          </p:cNvSpPr>
          <p:nvPr/>
        </p:nvSpPr>
        <p:spPr bwMode="auto">
          <a:xfrm>
            <a:off x="485775" y="544513"/>
            <a:ext cx="28276550" cy="35650487"/>
          </a:xfrm>
          <a:prstGeom prst="rect">
            <a:avLst/>
          </a:prstGeom>
          <a:noFill/>
          <a:ln w="76200">
            <a:solidFill>
              <a:srgbClr val="A4001D"/>
            </a:solidFill>
            <a:miter lim="800000"/>
            <a:headEnd/>
            <a:tailEnd/>
          </a:ln>
        </p:spPr>
        <p:txBody>
          <a:bodyPr wrap="none" anchor="ctr"/>
          <a:lstStyle/>
          <a:p>
            <a:endParaRPr lang="en-US" altLang="en-US"/>
          </a:p>
        </p:txBody>
      </p:sp>
      <p:sp>
        <p:nvSpPr>
          <p:cNvPr id="2052" name="Text Box 14"/>
          <p:cNvSpPr txBox="1">
            <a:spLocks noChangeArrowheads="1"/>
          </p:cNvSpPr>
          <p:nvPr/>
        </p:nvSpPr>
        <p:spPr bwMode="auto">
          <a:xfrm>
            <a:off x="10287000" y="2448342"/>
            <a:ext cx="18059400" cy="2123658"/>
          </a:xfrm>
          <a:prstGeom prst="rect">
            <a:avLst/>
          </a:prstGeom>
          <a:noFill/>
          <a:ln w="9525">
            <a:noFill/>
            <a:miter lim="800000"/>
            <a:headEnd/>
            <a:tailEnd/>
          </a:ln>
        </p:spPr>
        <p:txBody>
          <a:bodyPr>
            <a:spAutoFit/>
          </a:bodyPr>
          <a:lstStyle/>
          <a:p>
            <a:pPr algn="ctr" defTabSz="3657600"/>
            <a:r>
              <a:rPr lang="en-US" altLang="en-US" sz="3300" dirty="0" err="1">
                <a:latin typeface="+mj-lt"/>
                <a:cs typeface="Times New Roman" panose="02020603050405020304" pitchFamily="18" charset="0"/>
              </a:rPr>
              <a:t>Wenhao</a:t>
            </a:r>
            <a:r>
              <a:rPr lang="en-US" altLang="en-US" sz="3300" dirty="0">
                <a:latin typeface="+mj-lt"/>
                <a:cs typeface="Times New Roman" panose="02020603050405020304" pitchFamily="18" charset="0"/>
              </a:rPr>
              <a:t> Dong, Chang’ an University, 245451068@qq.com.</a:t>
            </a:r>
          </a:p>
          <a:p>
            <a:pPr algn="ctr" defTabSz="3657600"/>
            <a:r>
              <a:rPr lang="en-US" altLang="en-US" sz="3300" dirty="0">
                <a:latin typeface="+mj-lt"/>
                <a:cs typeface="Times New Roman" panose="02020603050405020304" pitchFamily="18" charset="0"/>
              </a:rPr>
              <a:t>Feng Ma, Chang’ an University, mafeng@chd.edu.cn.</a:t>
            </a:r>
          </a:p>
          <a:p>
            <a:pPr algn="ctr" defTabSz="3657600"/>
            <a:r>
              <a:rPr lang="en-US" altLang="en-US" sz="3300" dirty="0">
                <a:latin typeface="+mj-lt"/>
                <a:cs typeface="Times New Roman" panose="02020603050405020304" pitchFamily="18" charset="0"/>
              </a:rPr>
              <a:t>Zhen Fu, Chang’ an University, </a:t>
            </a:r>
            <a:r>
              <a:rPr lang="en-US" altLang="en-US" sz="3300" dirty="0" err="1">
                <a:latin typeface="+mj-lt"/>
                <a:cs typeface="Times New Roman" panose="02020603050405020304" pitchFamily="18" charset="0"/>
              </a:rPr>
              <a:t>zhenfu</a:t>
            </a:r>
            <a:r>
              <a:rPr lang="en-US" altLang="en-US" sz="3300" dirty="0">
                <a:latin typeface="+mj-lt"/>
                <a:cs typeface="Times New Roman" panose="02020603050405020304" pitchFamily="18" charset="0"/>
              </a:rPr>
              <a:t> @chd.edu.cn. </a:t>
            </a:r>
          </a:p>
          <a:p>
            <a:pPr algn="ctr" defTabSz="3657600"/>
            <a:r>
              <a:rPr lang="en-US" altLang="en-US" sz="3300" dirty="0">
                <a:latin typeface="+mj-lt"/>
                <a:cs typeface="Times New Roman" panose="02020603050405020304" pitchFamily="18" charset="0"/>
              </a:rPr>
              <a:t>Shuai Cheng, Qingdao Municipal Engineering Design Institute, 924331900@qq.com.</a:t>
            </a:r>
          </a:p>
        </p:txBody>
      </p:sp>
      <p:sp>
        <p:nvSpPr>
          <p:cNvPr id="2053" name="Line 15"/>
          <p:cNvSpPr>
            <a:spLocks noChangeShapeType="1"/>
          </p:cNvSpPr>
          <p:nvPr/>
        </p:nvSpPr>
        <p:spPr bwMode="auto">
          <a:xfrm>
            <a:off x="1951038" y="4572000"/>
            <a:ext cx="25358725" cy="0"/>
          </a:xfrm>
          <a:prstGeom prst="line">
            <a:avLst/>
          </a:prstGeom>
          <a:noFill/>
          <a:ln w="25400">
            <a:solidFill>
              <a:srgbClr val="A4001D"/>
            </a:solidFill>
            <a:round/>
            <a:headEnd/>
            <a:tailEnd/>
          </a:ln>
        </p:spPr>
        <p:txBody>
          <a:bodyPr/>
          <a:lstStyle/>
          <a:p>
            <a:endParaRPr lang="en-US"/>
          </a:p>
        </p:txBody>
      </p:sp>
      <p:sp>
        <p:nvSpPr>
          <p:cNvPr id="2054" name="TextBox 46"/>
          <p:cNvSpPr txBox="1">
            <a:spLocks noChangeArrowheads="1"/>
          </p:cNvSpPr>
          <p:nvPr/>
        </p:nvSpPr>
        <p:spPr bwMode="auto">
          <a:xfrm>
            <a:off x="3657600" y="34404300"/>
            <a:ext cx="23164800" cy="1569660"/>
          </a:xfrm>
          <a:prstGeom prst="rect">
            <a:avLst/>
          </a:prstGeom>
          <a:noFill/>
          <a:ln w="9525">
            <a:noFill/>
            <a:miter lim="800000"/>
            <a:headEnd/>
            <a:tailEnd/>
          </a:ln>
        </p:spPr>
        <p:txBody>
          <a:bodyPr>
            <a:spAutoFit/>
          </a:bodyPr>
          <a:lstStyle/>
          <a:p>
            <a:pPr algn="ctr" eaLnBrk="0" hangingPunct="0"/>
            <a:r>
              <a:rPr lang="fr-FR" sz="3200" b="1" dirty="0"/>
              <a:t>Adaptive Infrastructure under Climate Change</a:t>
            </a:r>
            <a:endParaRPr lang="en-US" sz="3200" b="1" dirty="0"/>
          </a:p>
          <a:p>
            <a:pPr algn="ctr" eaLnBrk="0" hangingPunct="0"/>
            <a:r>
              <a:rPr lang="en-US" altLang="en-US" sz="3200" b="1" i="1" dirty="0">
                <a:solidFill>
                  <a:srgbClr val="0000FF"/>
                </a:solidFill>
              </a:rPr>
              <a:t>The 13</a:t>
            </a:r>
            <a:r>
              <a:rPr lang="en-US" altLang="en-US" sz="3200" b="1" i="1" baseline="30000" dirty="0">
                <a:solidFill>
                  <a:srgbClr val="0000FF"/>
                </a:solidFill>
              </a:rPr>
              <a:t>th</a:t>
            </a:r>
            <a:r>
              <a:rPr lang="en-US" altLang="en-US" sz="3200" b="1" i="1" dirty="0">
                <a:solidFill>
                  <a:srgbClr val="0000FF"/>
                </a:solidFill>
              </a:rPr>
              <a:t> Annual  Workshop of the International Association of Chinese Infrastructure Professionals (IACIP) </a:t>
            </a:r>
          </a:p>
          <a:p>
            <a:pPr algn="ctr" eaLnBrk="0" hangingPunct="0"/>
            <a:r>
              <a:rPr lang="en-US" altLang="en-US" sz="3200" dirty="0">
                <a:solidFill>
                  <a:srgbClr val="404040"/>
                </a:solidFill>
                <a:cs typeface="Arial" charset="0"/>
              </a:rPr>
              <a:t>December 2022</a:t>
            </a:r>
          </a:p>
        </p:txBody>
      </p:sp>
      <p:sp>
        <p:nvSpPr>
          <p:cNvPr id="2055" name="Line 15"/>
          <p:cNvSpPr>
            <a:spLocks noChangeShapeType="1"/>
          </p:cNvSpPr>
          <p:nvPr/>
        </p:nvSpPr>
        <p:spPr bwMode="auto">
          <a:xfrm>
            <a:off x="1981200" y="34366200"/>
            <a:ext cx="25358725" cy="0"/>
          </a:xfrm>
          <a:prstGeom prst="line">
            <a:avLst/>
          </a:prstGeom>
          <a:noFill/>
          <a:ln w="25400">
            <a:solidFill>
              <a:srgbClr val="A4001D"/>
            </a:solidFill>
            <a:round/>
            <a:headEnd/>
            <a:tailEnd/>
          </a:ln>
        </p:spPr>
        <p:txBody>
          <a:bodyPr/>
          <a:lstStyle/>
          <a:p>
            <a:endParaRPr lang="en-US"/>
          </a:p>
        </p:txBody>
      </p:sp>
      <p:pic>
        <p:nvPicPr>
          <p:cNvPr id="2" name="Picture 1" descr="IACIPLogo.jpg"/>
          <p:cNvPicPr>
            <a:picLocks noChangeAspect="1"/>
          </p:cNvPicPr>
          <p:nvPr/>
        </p:nvPicPr>
        <p:blipFill>
          <a:blip r:embed="rId3"/>
          <a:srcRect/>
          <a:stretch>
            <a:fillRect/>
          </a:stretch>
        </p:blipFill>
        <p:spPr bwMode="auto">
          <a:xfrm>
            <a:off x="762000" y="762000"/>
            <a:ext cx="1477963" cy="1439863"/>
          </a:xfrm>
          <a:prstGeom prst="rect">
            <a:avLst/>
          </a:prstGeom>
          <a:noFill/>
          <a:ln w="9525">
            <a:noFill/>
            <a:miter lim="800000"/>
            <a:headEnd/>
            <a:tailEnd/>
          </a:ln>
        </p:spPr>
      </p:pic>
      <p:sp>
        <p:nvSpPr>
          <p:cNvPr id="2057" name="TextBox 2"/>
          <p:cNvSpPr txBox="1">
            <a:spLocks noChangeArrowheads="1"/>
          </p:cNvSpPr>
          <p:nvPr/>
        </p:nvSpPr>
        <p:spPr bwMode="auto">
          <a:xfrm>
            <a:off x="2362200" y="876648"/>
            <a:ext cx="8612188" cy="1077218"/>
          </a:xfrm>
          <a:prstGeom prst="rect">
            <a:avLst/>
          </a:prstGeom>
          <a:noFill/>
          <a:ln w="9525">
            <a:noFill/>
            <a:miter lim="800000"/>
            <a:headEnd/>
            <a:tailEnd/>
          </a:ln>
        </p:spPr>
        <p:txBody>
          <a:bodyPr wrap="square">
            <a:spAutoFit/>
          </a:bodyPr>
          <a:lstStyle/>
          <a:p>
            <a:r>
              <a:rPr lang="en-US" altLang="en-US" sz="3200" b="1" i="1" dirty="0">
                <a:solidFill>
                  <a:srgbClr val="0000FF"/>
                </a:solidFill>
              </a:rPr>
              <a:t>International Association of Chinese Infrastructure Professionals</a:t>
            </a:r>
            <a:endParaRPr lang="en-US" altLang="en-US" sz="3200" b="1" dirty="0">
              <a:solidFill>
                <a:srgbClr val="0000FF"/>
              </a:solidFill>
            </a:endParaRPr>
          </a:p>
        </p:txBody>
      </p:sp>
      <p:sp>
        <p:nvSpPr>
          <p:cNvPr id="12" name="TextBox 11">
            <a:extLst>
              <a:ext uri="{FF2B5EF4-FFF2-40B4-BE49-F238E27FC236}">
                <a16:creationId xmlns:a16="http://schemas.microsoft.com/office/drawing/2014/main" id="{E95587E5-580E-4866-A91F-681EBFAA4949}"/>
              </a:ext>
            </a:extLst>
          </p:cNvPr>
          <p:cNvSpPr txBox="1"/>
          <p:nvPr/>
        </p:nvSpPr>
        <p:spPr>
          <a:xfrm>
            <a:off x="1470819" y="2367429"/>
            <a:ext cx="9959182" cy="1938992"/>
          </a:xfrm>
          <a:prstGeom prst="rect">
            <a:avLst/>
          </a:prstGeom>
          <a:noFill/>
        </p:spPr>
        <p:txBody>
          <a:bodyPr wrap="square">
            <a:spAutoFit/>
          </a:bodyPr>
          <a:lstStyle/>
          <a:p>
            <a:pPr eaLnBrk="0" hangingPunct="0"/>
            <a:r>
              <a:rPr lang="en-US" altLang="en-US" sz="4000" b="1" dirty="0">
                <a:solidFill>
                  <a:srgbClr val="0000FF"/>
                </a:solidFill>
              </a:rPr>
              <a:t>THE 13th IACIP Annual Workshop:</a:t>
            </a:r>
          </a:p>
          <a:p>
            <a:pPr eaLnBrk="0" hangingPunct="0"/>
            <a:r>
              <a:rPr lang="fr-FR" altLang="en-US" sz="4000" b="1" i="1" dirty="0">
                <a:solidFill>
                  <a:srgbClr val="0000FF"/>
                </a:solidFill>
              </a:rPr>
              <a:t>Adaptive Infrastructure under Climate Change</a:t>
            </a:r>
            <a:endParaRPr lang="en-US" altLang="en-US" sz="4000" b="1" dirty="0">
              <a:solidFill>
                <a:srgbClr val="0000FF"/>
              </a:solidFill>
            </a:endParaRPr>
          </a:p>
        </p:txBody>
      </p:sp>
      <p:sp>
        <p:nvSpPr>
          <p:cNvPr id="3" name="TextBox 2">
            <a:extLst>
              <a:ext uri="{FF2B5EF4-FFF2-40B4-BE49-F238E27FC236}">
                <a16:creationId xmlns:a16="http://schemas.microsoft.com/office/drawing/2014/main" id="{0026EAD9-FE45-B710-F1D6-B7498A68957D}"/>
              </a:ext>
            </a:extLst>
          </p:cNvPr>
          <p:cNvSpPr txBox="1"/>
          <p:nvPr/>
        </p:nvSpPr>
        <p:spPr>
          <a:xfrm>
            <a:off x="626269" y="4724400"/>
            <a:ext cx="13924019" cy="830997"/>
          </a:xfrm>
          <a:prstGeom prst="rect">
            <a:avLst/>
          </a:prstGeom>
          <a:solidFill>
            <a:srgbClr val="C00000"/>
          </a:solid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Introduction</a:t>
            </a:r>
          </a:p>
        </p:txBody>
      </p:sp>
      <p:sp>
        <p:nvSpPr>
          <p:cNvPr id="4" name="TextBox 2">
            <a:extLst>
              <a:ext uri="{FF2B5EF4-FFF2-40B4-BE49-F238E27FC236}">
                <a16:creationId xmlns:a16="http://schemas.microsoft.com/office/drawing/2014/main" id="{31AB58FC-CEDE-00A7-6D34-7EB3E68F4C7E}"/>
              </a:ext>
            </a:extLst>
          </p:cNvPr>
          <p:cNvSpPr txBox="1"/>
          <p:nvPr/>
        </p:nvSpPr>
        <p:spPr>
          <a:xfrm>
            <a:off x="636134" y="15353795"/>
            <a:ext cx="13924019" cy="830997"/>
          </a:xfrm>
          <a:prstGeom prst="rect">
            <a:avLst/>
          </a:prstGeom>
          <a:solidFill>
            <a:srgbClr val="C00000"/>
          </a:solid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Technical Characteristics</a:t>
            </a:r>
          </a:p>
        </p:txBody>
      </p:sp>
      <p:sp>
        <p:nvSpPr>
          <p:cNvPr id="5" name="TextBox 2">
            <a:extLst>
              <a:ext uri="{FF2B5EF4-FFF2-40B4-BE49-F238E27FC236}">
                <a16:creationId xmlns:a16="http://schemas.microsoft.com/office/drawing/2014/main" id="{FBBC938B-8B9A-B52B-BE5B-37C119DB519E}"/>
              </a:ext>
            </a:extLst>
          </p:cNvPr>
          <p:cNvSpPr txBox="1"/>
          <p:nvPr/>
        </p:nvSpPr>
        <p:spPr>
          <a:xfrm>
            <a:off x="14710514" y="4731603"/>
            <a:ext cx="13924019" cy="830997"/>
          </a:xfrm>
          <a:prstGeom prst="rect">
            <a:avLst/>
          </a:prstGeom>
          <a:solidFill>
            <a:srgbClr val="C00000"/>
          </a:solid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Construction Type</a:t>
            </a:r>
          </a:p>
        </p:txBody>
      </p:sp>
      <p:sp>
        <p:nvSpPr>
          <p:cNvPr id="6" name="TextBox 2">
            <a:extLst>
              <a:ext uri="{FF2B5EF4-FFF2-40B4-BE49-F238E27FC236}">
                <a16:creationId xmlns:a16="http://schemas.microsoft.com/office/drawing/2014/main" id="{A69E4A1C-CE97-38FB-A223-94243FA5EE70}"/>
              </a:ext>
            </a:extLst>
          </p:cNvPr>
          <p:cNvSpPr txBox="1"/>
          <p:nvPr/>
        </p:nvSpPr>
        <p:spPr>
          <a:xfrm>
            <a:off x="14704832" y="24366455"/>
            <a:ext cx="13929699" cy="830997"/>
          </a:xfrm>
          <a:prstGeom prst="rect">
            <a:avLst/>
          </a:prstGeom>
          <a:solidFill>
            <a:srgbClr val="C00000"/>
          </a:solid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Economic Characteristics</a:t>
            </a:r>
          </a:p>
        </p:txBody>
      </p:sp>
      <p:sp>
        <p:nvSpPr>
          <p:cNvPr id="8" name="文本框 7">
            <a:extLst>
              <a:ext uri="{FF2B5EF4-FFF2-40B4-BE49-F238E27FC236}">
                <a16:creationId xmlns:a16="http://schemas.microsoft.com/office/drawing/2014/main" id="{74FA2F4B-9CAB-4E94-73C7-B6C3BD088F3F}"/>
              </a:ext>
            </a:extLst>
          </p:cNvPr>
          <p:cNvSpPr txBox="1"/>
          <p:nvPr/>
        </p:nvSpPr>
        <p:spPr>
          <a:xfrm>
            <a:off x="762000" y="5562600"/>
            <a:ext cx="13182600" cy="5352684"/>
          </a:xfrm>
          <a:prstGeom prst="rect">
            <a:avLst/>
          </a:prstGeom>
          <a:noFill/>
        </p:spPr>
        <p:txBody>
          <a:bodyPr wrap="square" rtlCol="0">
            <a:spAutoFit/>
          </a:bodyPr>
          <a:lstStyle/>
          <a:p>
            <a:pPr>
              <a:lnSpc>
                <a:spcPct val="120000"/>
              </a:lnSpc>
            </a:pPr>
            <a:r>
              <a:rPr lang="en-US" altLang="zh-CN" sz="3600" b="1" dirty="0">
                <a:latin typeface="Times New Roman" panose="02020603050405020304" pitchFamily="18" charset="0"/>
                <a:cs typeface="Times New Roman" panose="02020603050405020304" pitchFamily="18" charset="0"/>
              </a:rPr>
              <a:t>Background:</a:t>
            </a:r>
          </a:p>
          <a:p>
            <a:pPr marL="571500" indent="-571500" algn="just">
              <a:lnSpc>
                <a:spcPct val="120000"/>
              </a:lnSpc>
              <a:buFont typeface="Wingdings" panose="05000000000000000000" pitchFamily="2" charset="2"/>
              <a:buChar char="p"/>
            </a:pPr>
            <a:r>
              <a:rPr lang="en-US" altLang="zh-CN" sz="3600" dirty="0">
                <a:latin typeface="Times New Roman" panose="02020603050405020304" pitchFamily="18" charset="0"/>
                <a:cs typeface="Times New Roman" panose="02020603050405020304" pitchFamily="18" charset="0"/>
              </a:rPr>
              <a:t>In recent years, the global climate has changed significantly, and the requirement for traffic has also increased. The service level of some expressways can not meet the requirements.</a:t>
            </a:r>
          </a:p>
          <a:p>
            <a:pPr marL="571500" indent="-571500" algn="just">
              <a:lnSpc>
                <a:spcPct val="120000"/>
              </a:lnSpc>
              <a:buFont typeface="Wingdings" panose="05000000000000000000" pitchFamily="2" charset="2"/>
              <a:buChar char="p"/>
            </a:pPr>
            <a:r>
              <a:rPr lang="en-US" altLang="zh-CN" sz="3600" dirty="0">
                <a:latin typeface="Times New Roman" panose="02020603050405020304" pitchFamily="18" charset="0"/>
                <a:cs typeface="Times New Roman" panose="02020603050405020304" pitchFamily="18" charset="0"/>
              </a:rPr>
              <a:t>Many provinces in China have gradually reconstructed and expanded the expressway,  which has been a new hotspot.</a:t>
            </a:r>
          </a:p>
          <a:p>
            <a:pPr marL="571500" indent="-571500" algn="just">
              <a:lnSpc>
                <a:spcPct val="120000"/>
              </a:lnSpc>
              <a:buFont typeface="Wingdings" panose="05000000000000000000" pitchFamily="2" charset="2"/>
              <a:buChar char="p"/>
            </a:pPr>
            <a:r>
              <a:rPr lang="en-US" altLang="zh-CN" sz="3600" dirty="0">
                <a:latin typeface="Times New Roman" panose="02020603050405020304" pitchFamily="18" charset="0"/>
                <a:cs typeface="Times New Roman" panose="02020603050405020304" pitchFamily="18" charset="0"/>
              </a:rPr>
              <a:t>The highway reconstruction and expansion project has outstanding characteristics different from the new expressway project.</a:t>
            </a:r>
            <a:endParaRPr lang="zh-CN" altLang="en-US" sz="3600" dirty="0">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D4110283-76BD-F38E-A0BA-5BBECB008BDC}"/>
              </a:ext>
            </a:extLst>
          </p:cNvPr>
          <p:cNvSpPr txBox="1"/>
          <p:nvPr/>
        </p:nvSpPr>
        <p:spPr>
          <a:xfrm>
            <a:off x="850622" y="11026113"/>
            <a:ext cx="13182600" cy="4182363"/>
          </a:xfrm>
          <a:prstGeom prst="rect">
            <a:avLst/>
          </a:prstGeom>
          <a:noFill/>
        </p:spPr>
        <p:txBody>
          <a:bodyPr wrap="square" rtlCol="0">
            <a:spAutoFit/>
          </a:bodyPr>
          <a:lstStyle/>
          <a:p>
            <a:pPr>
              <a:lnSpc>
                <a:spcPct val="120000"/>
              </a:lnSpc>
            </a:pPr>
            <a:r>
              <a:rPr lang="en-US" altLang="zh-CN" sz="3600" b="1" dirty="0">
                <a:latin typeface="Times New Roman" panose="02020603050405020304" pitchFamily="18" charset="0"/>
                <a:cs typeface="Times New Roman" panose="02020603050405020304" pitchFamily="18" charset="0"/>
              </a:rPr>
              <a:t>Objectives:</a:t>
            </a:r>
          </a:p>
          <a:p>
            <a:pPr indent="540000" algn="just">
              <a:lnSpc>
                <a:spcPct val="120000"/>
              </a:lnSpc>
            </a:pPr>
            <a:r>
              <a:rPr lang="en-US" altLang="zh-CN" sz="3600" dirty="0">
                <a:latin typeface="Times New Roman" panose="02020603050405020304" pitchFamily="18" charset="0"/>
                <a:cs typeface="Times New Roman" panose="02020603050405020304" pitchFamily="18" charset="0"/>
              </a:rPr>
              <a:t>This poster divided the main differences between highway reconstruction and new construction projects, and discussed the characteristics of highway reconstruction and expansion in various aspects. The purpose is to provide suggestions for the future construction of the reconstruction and expansion projects.</a:t>
            </a:r>
          </a:p>
        </p:txBody>
      </p:sp>
      <p:sp>
        <p:nvSpPr>
          <p:cNvPr id="13" name="矩形: 圆角 12">
            <a:extLst>
              <a:ext uri="{FF2B5EF4-FFF2-40B4-BE49-F238E27FC236}">
                <a16:creationId xmlns:a16="http://schemas.microsoft.com/office/drawing/2014/main" id="{0B2FC31B-F338-0EE4-3400-68ACF13F6038}"/>
              </a:ext>
            </a:extLst>
          </p:cNvPr>
          <p:cNvSpPr/>
          <p:nvPr/>
        </p:nvSpPr>
        <p:spPr bwMode="auto">
          <a:xfrm>
            <a:off x="16262321" y="7114868"/>
            <a:ext cx="3930679" cy="81927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3657600"/>
            <a:r>
              <a:rPr lang="en-US" altLang="zh-CN" sz="3300" b="1" kern="100" dirty="0">
                <a:effectLst/>
                <a:latin typeface="Times New Roman" panose="02020603050405020304" pitchFamily="18" charset="0"/>
                <a:ea typeface="等线" panose="02010600030101010101" pitchFamily="2" charset="-122"/>
                <a:cs typeface="Times New Roman" panose="02020603050405020304" pitchFamily="18" charset="0"/>
              </a:rPr>
              <a:t>Separate Widening</a:t>
            </a:r>
            <a:endParaRPr lang="zh-CN" altLang="zh-CN" sz="33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14" name="矩形: 圆角 13">
            <a:extLst>
              <a:ext uri="{FF2B5EF4-FFF2-40B4-BE49-F238E27FC236}">
                <a16:creationId xmlns:a16="http://schemas.microsoft.com/office/drawing/2014/main" id="{7C6E8C61-63F1-7EBE-C6E9-9CCB402DE6BA}"/>
              </a:ext>
            </a:extLst>
          </p:cNvPr>
          <p:cNvSpPr/>
          <p:nvPr/>
        </p:nvSpPr>
        <p:spPr bwMode="auto">
          <a:xfrm>
            <a:off x="23059062" y="7114868"/>
            <a:ext cx="3930679" cy="81927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3657600"/>
            <a:r>
              <a:rPr lang="en-US" altLang="zh-CN" sz="3300" b="1" kern="100" dirty="0">
                <a:effectLst/>
                <a:latin typeface="Times New Roman" panose="02020603050405020304" pitchFamily="18" charset="0"/>
                <a:ea typeface="等线" panose="02010600030101010101" pitchFamily="2" charset="-122"/>
                <a:cs typeface="Times New Roman" panose="02020603050405020304" pitchFamily="18" charset="0"/>
              </a:rPr>
              <a:t>Splicing Widening</a:t>
            </a:r>
            <a:endParaRPr lang="zh-CN" altLang="zh-CN" sz="3300" kern="100" dirty="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16" name="直接连接符 15">
            <a:extLst>
              <a:ext uri="{FF2B5EF4-FFF2-40B4-BE49-F238E27FC236}">
                <a16:creationId xmlns:a16="http://schemas.microsoft.com/office/drawing/2014/main" id="{A4236428-3482-4338-0353-2194BEC75108}"/>
              </a:ext>
            </a:extLst>
          </p:cNvPr>
          <p:cNvCxnSpPr>
            <a:cxnSpLocks/>
            <a:stCxn id="13" idx="0"/>
          </p:cNvCxnSpPr>
          <p:nvPr/>
        </p:nvCxnSpPr>
        <p:spPr bwMode="auto">
          <a:xfrm flipV="1">
            <a:off x="18227661" y="5791200"/>
            <a:ext cx="3489339" cy="13236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8" name="直接连接符 17">
            <a:extLst>
              <a:ext uri="{FF2B5EF4-FFF2-40B4-BE49-F238E27FC236}">
                <a16:creationId xmlns:a16="http://schemas.microsoft.com/office/drawing/2014/main" id="{A2AC11A5-4731-FA5F-94FC-6396BFFA1687}"/>
              </a:ext>
            </a:extLst>
          </p:cNvPr>
          <p:cNvCxnSpPr>
            <a:cxnSpLocks/>
            <a:stCxn id="14" idx="0"/>
          </p:cNvCxnSpPr>
          <p:nvPr/>
        </p:nvCxnSpPr>
        <p:spPr bwMode="auto">
          <a:xfrm flipH="1" flipV="1">
            <a:off x="21717000" y="5791200"/>
            <a:ext cx="3307402" cy="13236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直接连接符 18">
            <a:extLst>
              <a:ext uri="{FF2B5EF4-FFF2-40B4-BE49-F238E27FC236}">
                <a16:creationId xmlns:a16="http://schemas.microsoft.com/office/drawing/2014/main" id="{BBD2EF00-497E-8CE4-1352-8A65CF0C69F5}"/>
              </a:ext>
            </a:extLst>
          </p:cNvPr>
          <p:cNvCxnSpPr>
            <a:cxnSpLocks/>
            <a:stCxn id="25" idx="0"/>
            <a:endCxn id="14" idx="2"/>
          </p:cNvCxnSpPr>
          <p:nvPr/>
        </p:nvCxnSpPr>
        <p:spPr bwMode="auto">
          <a:xfrm flipV="1">
            <a:off x="23380718" y="7934142"/>
            <a:ext cx="1643684" cy="132366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2" name="直接连接符 21">
            <a:extLst>
              <a:ext uri="{FF2B5EF4-FFF2-40B4-BE49-F238E27FC236}">
                <a16:creationId xmlns:a16="http://schemas.microsoft.com/office/drawing/2014/main" id="{66B2AC2D-F560-9472-0E8A-ADCC57642B84}"/>
              </a:ext>
            </a:extLst>
          </p:cNvPr>
          <p:cNvCxnSpPr>
            <a:cxnSpLocks/>
            <a:stCxn id="26" idx="0"/>
            <a:endCxn id="14" idx="2"/>
          </p:cNvCxnSpPr>
          <p:nvPr/>
        </p:nvCxnSpPr>
        <p:spPr bwMode="auto">
          <a:xfrm flipH="1" flipV="1">
            <a:off x="25024402" y="7934142"/>
            <a:ext cx="1817969" cy="1323667"/>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5" name="矩形: 圆角 24">
            <a:extLst>
              <a:ext uri="{FF2B5EF4-FFF2-40B4-BE49-F238E27FC236}">
                <a16:creationId xmlns:a16="http://schemas.microsoft.com/office/drawing/2014/main" id="{E1E9A889-A8E7-9BC8-EF0E-389363B8ECFF}"/>
              </a:ext>
            </a:extLst>
          </p:cNvPr>
          <p:cNvSpPr/>
          <p:nvPr/>
        </p:nvSpPr>
        <p:spPr bwMode="auto">
          <a:xfrm>
            <a:off x="21952888" y="9257809"/>
            <a:ext cx="2855659" cy="11594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3657600"/>
            <a:r>
              <a:rPr lang="en-US" altLang="zh-CN" sz="3300" b="1" kern="100" dirty="0">
                <a:effectLst/>
                <a:latin typeface="Times New Roman" panose="02020603050405020304" pitchFamily="18" charset="0"/>
                <a:ea typeface="等线" panose="02010600030101010101" pitchFamily="2" charset="-122"/>
                <a:cs typeface="Times New Roman" panose="02020603050405020304" pitchFamily="18" charset="0"/>
              </a:rPr>
              <a:t>One side</a:t>
            </a:r>
          </a:p>
          <a:p>
            <a:pPr algn="ctr" defTabSz="3657600"/>
            <a:r>
              <a:rPr lang="en-US" altLang="zh-CN" sz="3300" b="1" kern="100" dirty="0">
                <a:effectLst/>
                <a:latin typeface="Times New Roman" panose="02020603050405020304" pitchFamily="18" charset="0"/>
                <a:ea typeface="等线" panose="02010600030101010101" pitchFamily="2" charset="-122"/>
                <a:cs typeface="Times New Roman" panose="02020603050405020304" pitchFamily="18" charset="0"/>
              </a:rPr>
              <a:t>widening</a:t>
            </a:r>
            <a:endParaRPr lang="zh-CN" altLang="zh-CN" sz="33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6" name="矩形: 圆角 25">
            <a:extLst>
              <a:ext uri="{FF2B5EF4-FFF2-40B4-BE49-F238E27FC236}">
                <a16:creationId xmlns:a16="http://schemas.microsoft.com/office/drawing/2014/main" id="{800574A6-1DA6-573E-1DE2-A64B8D81FE06}"/>
              </a:ext>
            </a:extLst>
          </p:cNvPr>
          <p:cNvSpPr/>
          <p:nvPr/>
        </p:nvSpPr>
        <p:spPr bwMode="auto">
          <a:xfrm>
            <a:off x="25414541" y="9257809"/>
            <a:ext cx="2855659" cy="1159485"/>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3657600"/>
            <a:r>
              <a:rPr lang="en-US" altLang="zh-CN" sz="3300" b="1" kern="100" dirty="0">
                <a:effectLst/>
                <a:latin typeface="Times New Roman" panose="02020603050405020304" pitchFamily="18" charset="0"/>
                <a:ea typeface="等线" panose="02010600030101010101" pitchFamily="2" charset="-122"/>
                <a:cs typeface="Times New Roman" panose="02020603050405020304" pitchFamily="18" charset="0"/>
              </a:rPr>
              <a:t>Double side widening</a:t>
            </a:r>
            <a:endParaRPr lang="zh-CN" altLang="zh-CN" sz="3300" kern="100" dirty="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42" name="直接连接符 41">
            <a:extLst>
              <a:ext uri="{FF2B5EF4-FFF2-40B4-BE49-F238E27FC236}">
                <a16:creationId xmlns:a16="http://schemas.microsoft.com/office/drawing/2014/main" id="{25A450D1-3397-8A51-47F6-E5C0ED8DE984}"/>
              </a:ext>
            </a:extLst>
          </p:cNvPr>
          <p:cNvCxnSpPr>
            <a:cxnSpLocks/>
          </p:cNvCxnSpPr>
          <p:nvPr/>
        </p:nvCxnSpPr>
        <p:spPr bwMode="auto">
          <a:xfrm>
            <a:off x="21717000" y="15392400"/>
            <a:ext cx="59690" cy="7986866"/>
          </a:xfrm>
          <a:prstGeom prst="line">
            <a:avLst/>
          </a:prstGeom>
          <a:solidFill>
            <a:schemeClr val="accent1"/>
          </a:solidFill>
          <a:ln w="76200" cap="flat" cmpd="sng" algn="ctr">
            <a:solidFill>
              <a:schemeClr val="bg1">
                <a:lumMod val="65000"/>
              </a:schemeClr>
            </a:solidFill>
            <a:prstDash val="sysDot"/>
            <a:round/>
            <a:headEnd type="none" w="med" len="med"/>
            <a:tailEnd type="none" w="med" len="med"/>
          </a:ln>
          <a:effectLst/>
        </p:spPr>
      </p:cxnSp>
      <p:sp>
        <p:nvSpPr>
          <p:cNvPr id="47" name="矩形: 圆角 46">
            <a:extLst>
              <a:ext uri="{FF2B5EF4-FFF2-40B4-BE49-F238E27FC236}">
                <a16:creationId xmlns:a16="http://schemas.microsoft.com/office/drawing/2014/main" id="{671B7084-1F28-6D9D-8A3A-B99FFA24F17F}"/>
              </a:ext>
            </a:extLst>
          </p:cNvPr>
          <p:cNvSpPr/>
          <p:nvPr/>
        </p:nvSpPr>
        <p:spPr bwMode="auto">
          <a:xfrm>
            <a:off x="15394838" y="15637107"/>
            <a:ext cx="5562510" cy="4510085"/>
          </a:xfrm>
          <a:prstGeom prst="roundRect">
            <a:avLst/>
          </a:prstGeom>
          <a:noFill/>
          <a:ln w="38100" cap="flat" cmpd="sng" algn="ctr">
            <a:solidFill>
              <a:srgbClr val="0070C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r>
              <a:rPr lang="en-US" altLang="zh-CN" sz="3600" b="1" dirty="0">
                <a:solidFill>
                  <a:srgbClr val="0070C0"/>
                </a:solidFill>
                <a:effectLst/>
                <a:latin typeface="Times New Roman" panose="02020603050405020304" pitchFamily="18" charset="0"/>
                <a:ea typeface="等线" panose="02010600030101010101" pitchFamily="2" charset="-122"/>
              </a:rPr>
              <a:t>Advantages</a:t>
            </a:r>
            <a:endParaRPr kumimoji="0" lang="zh-CN" altLang="en-US" sz="3600" b="1" i="0" u="none" strike="noStrike" cap="none" normalizeH="0" baseline="0" dirty="0">
              <a:ln>
                <a:noFill/>
              </a:ln>
              <a:solidFill>
                <a:srgbClr val="0070C0"/>
              </a:solidFill>
              <a:effectLst/>
              <a:latin typeface="Arial" charset="0"/>
            </a:endParaRPr>
          </a:p>
        </p:txBody>
      </p:sp>
      <p:cxnSp>
        <p:nvCxnSpPr>
          <p:cNvPr id="49" name="直接箭头连接符 48">
            <a:extLst>
              <a:ext uri="{FF2B5EF4-FFF2-40B4-BE49-F238E27FC236}">
                <a16:creationId xmlns:a16="http://schemas.microsoft.com/office/drawing/2014/main" id="{331E2F17-21B1-670E-2560-C07B35816913}"/>
              </a:ext>
            </a:extLst>
          </p:cNvPr>
          <p:cNvCxnSpPr>
            <a:cxnSpLocks/>
            <a:stCxn id="13" idx="2"/>
            <a:endCxn id="50" idx="0"/>
          </p:cNvCxnSpPr>
          <p:nvPr/>
        </p:nvCxnSpPr>
        <p:spPr bwMode="auto">
          <a:xfrm>
            <a:off x="18227661" y="7934142"/>
            <a:ext cx="0" cy="979935"/>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50" name="矩形: 圆角 49">
            <a:extLst>
              <a:ext uri="{FF2B5EF4-FFF2-40B4-BE49-F238E27FC236}">
                <a16:creationId xmlns:a16="http://schemas.microsoft.com/office/drawing/2014/main" id="{46C5DB63-C1C4-94C1-6DC6-C8FC4453AE4B}"/>
              </a:ext>
            </a:extLst>
          </p:cNvPr>
          <p:cNvSpPr/>
          <p:nvPr/>
        </p:nvSpPr>
        <p:spPr bwMode="auto">
          <a:xfrm>
            <a:off x="16262321" y="8914077"/>
            <a:ext cx="3930679" cy="167086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3657600"/>
            <a:r>
              <a:rPr lang="en-US" altLang="zh-CN" sz="3300" b="1" kern="100" dirty="0">
                <a:effectLst/>
                <a:latin typeface="Times New Roman" panose="02020603050405020304" pitchFamily="18" charset="0"/>
                <a:ea typeface="等线" panose="02010600030101010101" pitchFamily="2" charset="-122"/>
                <a:cs typeface="Times New Roman" panose="02020603050405020304" pitchFamily="18" charset="0"/>
              </a:rPr>
              <a:t> Expressway with poor geological conditions</a:t>
            </a:r>
            <a:endParaRPr lang="zh-CN" altLang="zh-CN" sz="33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0" name="文本框 59">
            <a:extLst>
              <a:ext uri="{FF2B5EF4-FFF2-40B4-BE49-F238E27FC236}">
                <a16:creationId xmlns:a16="http://schemas.microsoft.com/office/drawing/2014/main" id="{5B5585AB-C380-F5C9-4C04-247A751D4B22}"/>
              </a:ext>
            </a:extLst>
          </p:cNvPr>
          <p:cNvSpPr txBox="1"/>
          <p:nvPr/>
        </p:nvSpPr>
        <p:spPr>
          <a:xfrm>
            <a:off x="16396069" y="16742616"/>
            <a:ext cx="3663182"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Low demolition work</a:t>
            </a:r>
            <a:endParaRPr lang="zh-CN" altLang="en-US" sz="3000" dirty="0">
              <a:latin typeface="Times New Roman" panose="02020603050405020304" pitchFamily="18" charset="0"/>
              <a:cs typeface="Times New Roman" panose="02020603050405020304" pitchFamily="18" charset="0"/>
            </a:endParaRPr>
          </a:p>
        </p:txBody>
      </p:sp>
      <p:sp>
        <p:nvSpPr>
          <p:cNvPr id="61" name="文本框 60">
            <a:extLst>
              <a:ext uri="{FF2B5EF4-FFF2-40B4-BE49-F238E27FC236}">
                <a16:creationId xmlns:a16="http://schemas.microsoft.com/office/drawing/2014/main" id="{589E2089-F909-5B8B-88F9-473E47BFF1C2}"/>
              </a:ext>
            </a:extLst>
          </p:cNvPr>
          <p:cNvSpPr txBox="1"/>
          <p:nvPr/>
        </p:nvSpPr>
        <p:spPr>
          <a:xfrm>
            <a:off x="15639708" y="17603776"/>
            <a:ext cx="5175904"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No impact on the original traffic</a:t>
            </a:r>
            <a:endParaRPr lang="zh-CN" altLang="en-US" sz="3000" dirty="0">
              <a:latin typeface="Times New Roman" panose="02020603050405020304" pitchFamily="18" charset="0"/>
              <a:cs typeface="Times New Roman" panose="02020603050405020304" pitchFamily="18" charset="0"/>
            </a:endParaRPr>
          </a:p>
        </p:txBody>
      </p:sp>
      <p:sp>
        <p:nvSpPr>
          <p:cNvPr id="63" name="文本框 62">
            <a:extLst>
              <a:ext uri="{FF2B5EF4-FFF2-40B4-BE49-F238E27FC236}">
                <a16:creationId xmlns:a16="http://schemas.microsoft.com/office/drawing/2014/main" id="{1AEA778E-EF1A-0A9C-F677-4B7A09DEF526}"/>
              </a:ext>
            </a:extLst>
          </p:cNvPr>
          <p:cNvSpPr txBox="1"/>
          <p:nvPr/>
        </p:nvSpPr>
        <p:spPr>
          <a:xfrm>
            <a:off x="16508294" y="19250800"/>
            <a:ext cx="3448380"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Flexible construction</a:t>
            </a:r>
            <a:endParaRPr lang="zh-CN" altLang="en-US" sz="3000" dirty="0">
              <a:latin typeface="Times New Roman" panose="02020603050405020304" pitchFamily="18" charset="0"/>
              <a:cs typeface="Times New Roman" panose="02020603050405020304" pitchFamily="18" charset="0"/>
            </a:endParaRPr>
          </a:p>
        </p:txBody>
      </p:sp>
      <p:sp>
        <p:nvSpPr>
          <p:cNvPr id="2048" name="文本框 2047">
            <a:extLst>
              <a:ext uri="{FF2B5EF4-FFF2-40B4-BE49-F238E27FC236}">
                <a16:creationId xmlns:a16="http://schemas.microsoft.com/office/drawing/2014/main" id="{B27361AF-BCC7-574E-85EA-37FAB0B23266}"/>
              </a:ext>
            </a:extLst>
          </p:cNvPr>
          <p:cNvSpPr txBox="1"/>
          <p:nvPr/>
        </p:nvSpPr>
        <p:spPr>
          <a:xfrm>
            <a:off x="15802958" y="18444921"/>
            <a:ext cx="4849404"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Small impact on road network</a:t>
            </a:r>
            <a:endParaRPr lang="zh-CN" altLang="en-US" sz="3000" dirty="0">
              <a:latin typeface="Times New Roman" panose="02020603050405020304" pitchFamily="18" charset="0"/>
              <a:cs typeface="Times New Roman" panose="02020603050405020304" pitchFamily="18" charset="0"/>
            </a:endParaRPr>
          </a:p>
        </p:txBody>
      </p:sp>
      <p:sp>
        <p:nvSpPr>
          <p:cNvPr id="2050" name="矩形: 圆角 2049">
            <a:extLst>
              <a:ext uri="{FF2B5EF4-FFF2-40B4-BE49-F238E27FC236}">
                <a16:creationId xmlns:a16="http://schemas.microsoft.com/office/drawing/2014/main" id="{F3017577-0C46-2802-5DA5-C6EC93D6875D}"/>
              </a:ext>
            </a:extLst>
          </p:cNvPr>
          <p:cNvSpPr/>
          <p:nvPr/>
        </p:nvSpPr>
        <p:spPr bwMode="auto">
          <a:xfrm>
            <a:off x="15358125" y="20593102"/>
            <a:ext cx="5711209" cy="3059378"/>
          </a:xfrm>
          <a:prstGeom prst="roundRect">
            <a:avLst/>
          </a:prstGeom>
          <a:noFill/>
          <a:ln w="38100"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r>
              <a:rPr lang="en-US" altLang="zh-CN" sz="3600" b="1" dirty="0">
                <a:solidFill>
                  <a:srgbClr val="FF0000"/>
                </a:solidFill>
                <a:effectLst/>
                <a:latin typeface="Times New Roman" panose="02020603050405020304" pitchFamily="18" charset="0"/>
                <a:ea typeface="等线" panose="02010600030101010101" pitchFamily="2" charset="-122"/>
              </a:rPr>
              <a:t>Disadvantages</a:t>
            </a:r>
            <a:endParaRPr kumimoji="0" lang="zh-CN" altLang="en-US" sz="3600" b="1" i="0" u="none" strike="noStrike" cap="none" normalizeH="0" baseline="0" dirty="0">
              <a:ln>
                <a:noFill/>
              </a:ln>
              <a:solidFill>
                <a:srgbClr val="FF0000"/>
              </a:solidFill>
              <a:effectLst/>
              <a:latin typeface="Arial" charset="0"/>
            </a:endParaRPr>
          </a:p>
        </p:txBody>
      </p:sp>
      <p:sp>
        <p:nvSpPr>
          <p:cNvPr id="2058" name="文本框 2057">
            <a:extLst>
              <a:ext uri="{FF2B5EF4-FFF2-40B4-BE49-F238E27FC236}">
                <a16:creationId xmlns:a16="http://schemas.microsoft.com/office/drawing/2014/main" id="{85E934F9-82EF-3CF0-AFE2-E0293F9B5BFC}"/>
              </a:ext>
            </a:extLst>
          </p:cNvPr>
          <p:cNvSpPr txBox="1"/>
          <p:nvPr/>
        </p:nvSpPr>
        <p:spPr>
          <a:xfrm>
            <a:off x="16236235" y="22678023"/>
            <a:ext cx="3944798"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Poor traffic connectivity</a:t>
            </a:r>
            <a:endParaRPr lang="zh-CN" altLang="en-US" sz="3000" dirty="0">
              <a:latin typeface="Times New Roman" panose="02020603050405020304" pitchFamily="18" charset="0"/>
              <a:cs typeface="Times New Roman" panose="02020603050405020304" pitchFamily="18" charset="0"/>
            </a:endParaRPr>
          </a:p>
        </p:txBody>
      </p:sp>
      <p:sp>
        <p:nvSpPr>
          <p:cNvPr id="2061" name="文本框 2060">
            <a:extLst>
              <a:ext uri="{FF2B5EF4-FFF2-40B4-BE49-F238E27FC236}">
                <a16:creationId xmlns:a16="http://schemas.microsoft.com/office/drawing/2014/main" id="{50B63351-E033-0DD5-B603-8F7606ADF6BD}"/>
              </a:ext>
            </a:extLst>
          </p:cNvPr>
          <p:cNvSpPr txBox="1"/>
          <p:nvPr/>
        </p:nvSpPr>
        <p:spPr>
          <a:xfrm>
            <a:off x="16243583" y="21758024"/>
            <a:ext cx="3940292" cy="569490"/>
          </a:xfrm>
          <a:prstGeom prst="rect">
            <a:avLst/>
          </a:prstGeom>
          <a:noFill/>
          <a:ln>
            <a:solidFill>
              <a:schemeClr val="tx1"/>
            </a:solidFill>
          </a:ln>
        </p:spPr>
        <p:txBody>
          <a:bodyPr wrap="square" rtlCol="0">
            <a:spAutoFit/>
          </a:bodyPr>
          <a:lstStyle/>
          <a:p>
            <a:r>
              <a:rPr lang="en-US" altLang="zh-CN" sz="3000" dirty="0">
                <a:latin typeface="Times New Roman" panose="02020603050405020304" pitchFamily="18" charset="0"/>
                <a:cs typeface="Times New Roman" panose="02020603050405020304" pitchFamily="18" charset="0"/>
              </a:rPr>
              <a:t>High construction cost</a:t>
            </a:r>
            <a:endParaRPr lang="zh-CN" altLang="en-US" sz="3000" dirty="0">
              <a:latin typeface="Times New Roman" panose="02020603050405020304" pitchFamily="18" charset="0"/>
              <a:cs typeface="Times New Roman" panose="02020603050405020304" pitchFamily="18" charset="0"/>
            </a:endParaRPr>
          </a:p>
        </p:txBody>
      </p:sp>
      <p:sp>
        <p:nvSpPr>
          <p:cNvPr id="2063" name="矩形: 圆角 2062">
            <a:extLst>
              <a:ext uri="{FF2B5EF4-FFF2-40B4-BE49-F238E27FC236}">
                <a16:creationId xmlns:a16="http://schemas.microsoft.com/office/drawing/2014/main" id="{5B1CD182-E95B-D4A6-25DF-D21B2218E88D}"/>
              </a:ext>
            </a:extLst>
          </p:cNvPr>
          <p:cNvSpPr/>
          <p:nvPr/>
        </p:nvSpPr>
        <p:spPr bwMode="auto">
          <a:xfrm>
            <a:off x="22453980" y="15723930"/>
            <a:ext cx="5562510" cy="3659098"/>
          </a:xfrm>
          <a:prstGeom prst="roundRect">
            <a:avLst/>
          </a:prstGeom>
          <a:noFill/>
          <a:ln w="38100" cap="flat" cmpd="sng" algn="ctr">
            <a:solidFill>
              <a:srgbClr val="0070C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r>
              <a:rPr lang="en-US" altLang="zh-CN" sz="3600" b="1" dirty="0">
                <a:solidFill>
                  <a:srgbClr val="0070C0"/>
                </a:solidFill>
                <a:effectLst/>
                <a:latin typeface="Times New Roman" panose="02020603050405020304" pitchFamily="18" charset="0"/>
                <a:ea typeface="等线" panose="02010600030101010101" pitchFamily="2" charset="-122"/>
              </a:rPr>
              <a:t>Advantages</a:t>
            </a:r>
            <a:endParaRPr kumimoji="0" lang="zh-CN" altLang="en-US" sz="3600" b="1" i="0" u="none" strike="noStrike" cap="none" normalizeH="0" baseline="0" dirty="0">
              <a:ln>
                <a:noFill/>
              </a:ln>
              <a:solidFill>
                <a:srgbClr val="0070C0"/>
              </a:solidFill>
              <a:effectLst/>
              <a:latin typeface="Arial" charset="0"/>
            </a:endParaRPr>
          </a:p>
        </p:txBody>
      </p:sp>
      <p:sp>
        <p:nvSpPr>
          <p:cNvPr id="2064" name="文本框 2063">
            <a:extLst>
              <a:ext uri="{FF2B5EF4-FFF2-40B4-BE49-F238E27FC236}">
                <a16:creationId xmlns:a16="http://schemas.microsoft.com/office/drawing/2014/main" id="{070B6171-C953-DC29-DA74-D6C3671B11F8}"/>
              </a:ext>
            </a:extLst>
          </p:cNvPr>
          <p:cNvSpPr txBox="1"/>
          <p:nvPr/>
        </p:nvSpPr>
        <p:spPr>
          <a:xfrm>
            <a:off x="22836467" y="17068123"/>
            <a:ext cx="4738285"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Convenient traffic interaction</a:t>
            </a:r>
            <a:endParaRPr lang="zh-CN" altLang="en-US" sz="3000" dirty="0">
              <a:latin typeface="Times New Roman" panose="02020603050405020304" pitchFamily="18" charset="0"/>
              <a:cs typeface="Times New Roman" panose="02020603050405020304" pitchFamily="18" charset="0"/>
            </a:endParaRPr>
          </a:p>
        </p:txBody>
      </p:sp>
      <p:sp>
        <p:nvSpPr>
          <p:cNvPr id="2065" name="文本框 2064">
            <a:extLst>
              <a:ext uri="{FF2B5EF4-FFF2-40B4-BE49-F238E27FC236}">
                <a16:creationId xmlns:a16="http://schemas.microsoft.com/office/drawing/2014/main" id="{3356D6A6-B07E-44C7-83F0-D6629D9AD2FB}"/>
              </a:ext>
            </a:extLst>
          </p:cNvPr>
          <p:cNvSpPr txBox="1"/>
          <p:nvPr/>
        </p:nvSpPr>
        <p:spPr>
          <a:xfrm>
            <a:off x="23167456" y="18093407"/>
            <a:ext cx="4135556"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Effective use of old roads</a:t>
            </a:r>
            <a:endParaRPr lang="zh-CN" altLang="en-US" sz="3000" dirty="0">
              <a:latin typeface="Times New Roman" panose="02020603050405020304" pitchFamily="18" charset="0"/>
              <a:cs typeface="Times New Roman" panose="02020603050405020304" pitchFamily="18" charset="0"/>
            </a:endParaRPr>
          </a:p>
        </p:txBody>
      </p:sp>
      <p:sp>
        <p:nvSpPr>
          <p:cNvPr id="2070" name="矩形: 圆角 2069">
            <a:extLst>
              <a:ext uri="{FF2B5EF4-FFF2-40B4-BE49-F238E27FC236}">
                <a16:creationId xmlns:a16="http://schemas.microsoft.com/office/drawing/2014/main" id="{6E965C9F-C054-7BF2-4EFC-778D2CD903EE}"/>
              </a:ext>
            </a:extLst>
          </p:cNvPr>
          <p:cNvSpPr/>
          <p:nvPr/>
        </p:nvSpPr>
        <p:spPr bwMode="auto">
          <a:xfrm>
            <a:off x="22424355" y="19888112"/>
            <a:ext cx="5562510" cy="3764368"/>
          </a:xfrm>
          <a:prstGeom prst="roundRect">
            <a:avLst/>
          </a:prstGeom>
          <a:noFill/>
          <a:ln w="38100"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r>
              <a:rPr lang="en-US" altLang="zh-CN" sz="3600" b="1" dirty="0">
                <a:solidFill>
                  <a:srgbClr val="FF0000"/>
                </a:solidFill>
                <a:effectLst/>
                <a:latin typeface="Times New Roman" panose="02020603050405020304" pitchFamily="18" charset="0"/>
                <a:ea typeface="等线" panose="02010600030101010101" pitchFamily="2" charset="-122"/>
              </a:rPr>
              <a:t>Disadvantages</a:t>
            </a:r>
            <a:endParaRPr kumimoji="0" lang="zh-CN" altLang="en-US" sz="3600" b="1" i="0" u="none" strike="noStrike" cap="none" normalizeH="0" baseline="0" dirty="0">
              <a:ln>
                <a:noFill/>
              </a:ln>
              <a:solidFill>
                <a:srgbClr val="FF0000"/>
              </a:solidFill>
              <a:effectLst/>
              <a:latin typeface="Arial" charset="0"/>
            </a:endParaRPr>
          </a:p>
        </p:txBody>
      </p:sp>
      <p:sp>
        <p:nvSpPr>
          <p:cNvPr id="2071" name="文本框 2070">
            <a:extLst>
              <a:ext uri="{FF2B5EF4-FFF2-40B4-BE49-F238E27FC236}">
                <a16:creationId xmlns:a16="http://schemas.microsoft.com/office/drawing/2014/main" id="{5FA59DF0-90FB-34A1-333F-81BDF29B4816}"/>
              </a:ext>
            </a:extLst>
          </p:cNvPr>
          <p:cNvSpPr txBox="1"/>
          <p:nvPr/>
        </p:nvSpPr>
        <p:spPr>
          <a:xfrm>
            <a:off x="23345133" y="20846917"/>
            <a:ext cx="3865161"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Nonuniform settlement </a:t>
            </a:r>
            <a:endParaRPr lang="zh-CN" altLang="en-US" sz="3000" dirty="0">
              <a:latin typeface="Times New Roman" panose="02020603050405020304" pitchFamily="18" charset="0"/>
              <a:cs typeface="Times New Roman" panose="02020603050405020304" pitchFamily="18" charset="0"/>
            </a:endParaRPr>
          </a:p>
        </p:txBody>
      </p:sp>
      <p:sp>
        <p:nvSpPr>
          <p:cNvPr id="2073" name="文本框 2072">
            <a:extLst>
              <a:ext uri="{FF2B5EF4-FFF2-40B4-BE49-F238E27FC236}">
                <a16:creationId xmlns:a16="http://schemas.microsoft.com/office/drawing/2014/main" id="{8D8C76AA-31D7-7363-6F74-9D8A5E336B9B}"/>
              </a:ext>
            </a:extLst>
          </p:cNvPr>
          <p:cNvSpPr txBox="1"/>
          <p:nvPr/>
        </p:nvSpPr>
        <p:spPr>
          <a:xfrm>
            <a:off x="22727207" y="21793200"/>
            <a:ext cx="4956806"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Additional splicing technology</a:t>
            </a:r>
            <a:endParaRPr lang="zh-CN" altLang="en-US" sz="3000" dirty="0">
              <a:latin typeface="Times New Roman" panose="02020603050405020304" pitchFamily="18" charset="0"/>
              <a:cs typeface="Times New Roman" panose="02020603050405020304" pitchFamily="18" charset="0"/>
            </a:endParaRPr>
          </a:p>
        </p:txBody>
      </p:sp>
      <p:sp>
        <p:nvSpPr>
          <p:cNvPr id="2074" name="文本框 2073">
            <a:extLst>
              <a:ext uri="{FF2B5EF4-FFF2-40B4-BE49-F238E27FC236}">
                <a16:creationId xmlns:a16="http://schemas.microsoft.com/office/drawing/2014/main" id="{0DB38772-3F1B-36F4-4904-8EF535ADB498}"/>
              </a:ext>
            </a:extLst>
          </p:cNvPr>
          <p:cNvSpPr txBox="1"/>
          <p:nvPr/>
        </p:nvSpPr>
        <p:spPr>
          <a:xfrm>
            <a:off x="22756831" y="22687002"/>
            <a:ext cx="4956806" cy="553998"/>
          </a:xfrm>
          <a:prstGeom prst="rect">
            <a:avLst/>
          </a:prstGeom>
          <a:noFill/>
          <a:ln>
            <a:solidFill>
              <a:schemeClr val="tx1"/>
            </a:solidFill>
          </a:ln>
        </p:spPr>
        <p:txBody>
          <a:bodyPr wrap="none" rtlCol="0">
            <a:spAutoFit/>
          </a:bodyPr>
          <a:lstStyle/>
          <a:p>
            <a:r>
              <a:rPr lang="en-US" altLang="zh-CN" sz="3000" dirty="0">
                <a:latin typeface="Times New Roman" panose="02020603050405020304" pitchFamily="18" charset="0"/>
                <a:cs typeface="Times New Roman" panose="02020603050405020304" pitchFamily="18" charset="0"/>
              </a:rPr>
              <a:t>Restricted by the original road</a:t>
            </a:r>
            <a:endParaRPr lang="zh-CN" altLang="en-US" sz="3000" dirty="0">
              <a:latin typeface="Times New Roman" panose="02020603050405020304" pitchFamily="18" charset="0"/>
              <a:cs typeface="Times New Roman" panose="02020603050405020304" pitchFamily="18" charset="0"/>
            </a:endParaRPr>
          </a:p>
        </p:txBody>
      </p:sp>
      <p:sp>
        <p:nvSpPr>
          <p:cNvPr id="2076" name="矩形 2075">
            <a:extLst>
              <a:ext uri="{FF2B5EF4-FFF2-40B4-BE49-F238E27FC236}">
                <a16:creationId xmlns:a16="http://schemas.microsoft.com/office/drawing/2014/main" id="{666677E2-C4C7-9CCC-2AAB-EC1F4DD5C2CB}"/>
              </a:ext>
            </a:extLst>
          </p:cNvPr>
          <p:cNvSpPr/>
          <p:nvPr/>
        </p:nvSpPr>
        <p:spPr bwMode="auto">
          <a:xfrm>
            <a:off x="762000" y="16764000"/>
            <a:ext cx="4833498" cy="712946"/>
          </a:xfrm>
          <a:prstGeom prst="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zh-CN" altLang="en-US"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① </a:t>
            </a:r>
            <a:r>
              <a:rPr lang="en-US" altLang="zh-CN"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Alignment design</a:t>
            </a:r>
            <a:endParaRPr lang="zh-CN" altLang="zh-CN" sz="3600"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2077" name="文本框 2076">
            <a:extLst>
              <a:ext uri="{FF2B5EF4-FFF2-40B4-BE49-F238E27FC236}">
                <a16:creationId xmlns:a16="http://schemas.microsoft.com/office/drawing/2014/main" id="{A38CD71C-1C6A-BC28-496E-8E4EBC6B86F3}"/>
              </a:ext>
            </a:extLst>
          </p:cNvPr>
          <p:cNvSpPr txBox="1"/>
          <p:nvPr/>
        </p:nvSpPr>
        <p:spPr>
          <a:xfrm>
            <a:off x="3266991" y="21205720"/>
            <a:ext cx="5899372"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multi-circle complex curve fitting</a:t>
            </a:r>
            <a:endParaRPr lang="zh-CN" altLang="en-US" sz="3300" dirty="0">
              <a:latin typeface="Times New Roman" panose="02020603050405020304" pitchFamily="18" charset="0"/>
              <a:cs typeface="Times New Roman" panose="02020603050405020304" pitchFamily="18" charset="0"/>
            </a:endParaRPr>
          </a:p>
        </p:txBody>
      </p:sp>
      <p:sp>
        <p:nvSpPr>
          <p:cNvPr id="2078" name="文本框 2077">
            <a:extLst>
              <a:ext uri="{FF2B5EF4-FFF2-40B4-BE49-F238E27FC236}">
                <a16:creationId xmlns:a16="http://schemas.microsoft.com/office/drawing/2014/main" id="{425535C0-ACE8-1DA2-4298-6735FA4E3972}"/>
              </a:ext>
            </a:extLst>
          </p:cNvPr>
          <p:cNvSpPr txBox="1"/>
          <p:nvPr/>
        </p:nvSpPr>
        <p:spPr>
          <a:xfrm>
            <a:off x="3261204" y="17925072"/>
            <a:ext cx="2334293"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Plane design</a:t>
            </a:r>
            <a:endParaRPr lang="zh-CN" altLang="en-US" sz="3300" dirty="0">
              <a:latin typeface="Times New Roman" panose="02020603050405020304" pitchFamily="18" charset="0"/>
              <a:cs typeface="Times New Roman" panose="02020603050405020304" pitchFamily="18" charset="0"/>
            </a:endParaRPr>
          </a:p>
        </p:txBody>
      </p:sp>
      <p:sp>
        <p:nvSpPr>
          <p:cNvPr id="2079" name="矩形 2078">
            <a:extLst>
              <a:ext uri="{FF2B5EF4-FFF2-40B4-BE49-F238E27FC236}">
                <a16:creationId xmlns:a16="http://schemas.microsoft.com/office/drawing/2014/main" id="{2939A8C3-30C1-D0BD-B095-23BD9AACF3A6}"/>
              </a:ext>
            </a:extLst>
          </p:cNvPr>
          <p:cNvSpPr/>
          <p:nvPr/>
        </p:nvSpPr>
        <p:spPr bwMode="auto">
          <a:xfrm>
            <a:off x="746759" y="22789040"/>
            <a:ext cx="5150325" cy="758138"/>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zh-CN" altLang="en-US" sz="3600" b="1" kern="100" dirty="0">
                <a:solidFill>
                  <a:schemeClr val="bg1"/>
                </a:solidFill>
                <a:latin typeface="Times New Roman" panose="02020603050405020304" pitchFamily="18" charset="0"/>
                <a:ea typeface="等线" panose="02010600030101010101" pitchFamily="2" charset="-122"/>
                <a:cs typeface="Times New Roman" panose="02020603050405020304" pitchFamily="18" charset="0"/>
              </a:rPr>
              <a:t>②</a:t>
            </a:r>
            <a:r>
              <a:rPr lang="zh-CN" altLang="en-US"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 </a:t>
            </a:r>
            <a:r>
              <a:rPr lang="en-US" altLang="zh-CN"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Splicing technology</a:t>
            </a:r>
            <a:endParaRPr lang="zh-CN" altLang="zh-CN" sz="3600"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2080" name="矩形 2079">
            <a:extLst>
              <a:ext uri="{FF2B5EF4-FFF2-40B4-BE49-F238E27FC236}">
                <a16:creationId xmlns:a16="http://schemas.microsoft.com/office/drawing/2014/main" id="{5BBDC9AE-8A82-733D-632E-A2307A0974D4}"/>
              </a:ext>
            </a:extLst>
          </p:cNvPr>
          <p:cNvSpPr/>
          <p:nvPr/>
        </p:nvSpPr>
        <p:spPr bwMode="auto">
          <a:xfrm>
            <a:off x="781146" y="27924281"/>
            <a:ext cx="7567587" cy="709667"/>
          </a:xfrm>
          <a:prstGeom prst="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zh-CN" altLang="en-US"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③ </a:t>
            </a:r>
            <a:r>
              <a:rPr lang="en-US" altLang="zh-CN"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Construction organization design</a:t>
            </a:r>
            <a:endParaRPr lang="zh-CN" altLang="zh-CN" sz="3600"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2081" name="矩形 2080">
            <a:extLst>
              <a:ext uri="{FF2B5EF4-FFF2-40B4-BE49-F238E27FC236}">
                <a16:creationId xmlns:a16="http://schemas.microsoft.com/office/drawing/2014/main" id="{332A0FF2-6709-17F0-1DCA-574C2FB3983B}"/>
              </a:ext>
            </a:extLst>
          </p:cNvPr>
          <p:cNvSpPr/>
          <p:nvPr/>
        </p:nvSpPr>
        <p:spPr bwMode="auto">
          <a:xfrm>
            <a:off x="762001" y="31560626"/>
            <a:ext cx="6858000" cy="75813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zh-CN" altLang="en-US"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④ </a:t>
            </a:r>
            <a:r>
              <a:rPr lang="en-US" altLang="zh-CN" sz="3600" b="1"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rPr>
              <a:t>Traffic organization design</a:t>
            </a:r>
            <a:endParaRPr lang="zh-CN" altLang="zh-CN" sz="3600" kern="100" dirty="0">
              <a:solidFill>
                <a:schemeClr val="bg1"/>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pic>
        <p:nvPicPr>
          <p:cNvPr id="2083" name="图片 2082">
            <a:extLst>
              <a:ext uri="{FF2B5EF4-FFF2-40B4-BE49-F238E27FC236}">
                <a16:creationId xmlns:a16="http://schemas.microsoft.com/office/drawing/2014/main" id="{29CE9AA1-D30D-F594-0EC3-73E20914666B}"/>
              </a:ext>
            </a:extLst>
          </p:cNvPr>
          <p:cNvPicPr>
            <a:picLocks noChangeAspect="1"/>
          </p:cNvPicPr>
          <p:nvPr/>
        </p:nvPicPr>
        <p:blipFill>
          <a:blip r:embed="rId4"/>
          <a:stretch>
            <a:fillRect/>
          </a:stretch>
        </p:blipFill>
        <p:spPr>
          <a:xfrm>
            <a:off x="15503342" y="11430000"/>
            <a:ext cx="5420774" cy="3373824"/>
          </a:xfrm>
          <a:prstGeom prst="rect">
            <a:avLst/>
          </a:prstGeom>
        </p:spPr>
      </p:pic>
      <p:pic>
        <p:nvPicPr>
          <p:cNvPr id="2085" name="图片 2084">
            <a:extLst>
              <a:ext uri="{FF2B5EF4-FFF2-40B4-BE49-F238E27FC236}">
                <a16:creationId xmlns:a16="http://schemas.microsoft.com/office/drawing/2014/main" id="{A0E847BD-4134-B7BA-C622-29557D90500A}"/>
              </a:ext>
            </a:extLst>
          </p:cNvPr>
          <p:cNvPicPr>
            <a:picLocks noChangeAspect="1"/>
          </p:cNvPicPr>
          <p:nvPr/>
        </p:nvPicPr>
        <p:blipFill>
          <a:blip r:embed="rId5"/>
          <a:stretch>
            <a:fillRect/>
          </a:stretch>
        </p:blipFill>
        <p:spPr>
          <a:xfrm>
            <a:off x="22424355" y="11452347"/>
            <a:ext cx="5428245" cy="3351477"/>
          </a:xfrm>
          <a:prstGeom prst="rect">
            <a:avLst/>
          </a:prstGeom>
        </p:spPr>
      </p:pic>
      <p:sp>
        <p:nvSpPr>
          <p:cNvPr id="2086" name="文本框 2085">
            <a:extLst>
              <a:ext uri="{FF2B5EF4-FFF2-40B4-BE49-F238E27FC236}">
                <a16:creationId xmlns:a16="http://schemas.microsoft.com/office/drawing/2014/main" id="{E885A1ED-BCA8-E1DD-49AD-A887B6C0FDDA}"/>
              </a:ext>
            </a:extLst>
          </p:cNvPr>
          <p:cNvSpPr txBox="1"/>
          <p:nvPr/>
        </p:nvSpPr>
        <p:spPr>
          <a:xfrm>
            <a:off x="9488342" y="21228561"/>
            <a:ext cx="3106941"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Segmental fitting</a:t>
            </a:r>
            <a:endParaRPr lang="zh-CN" altLang="en-US" sz="3300" dirty="0">
              <a:latin typeface="Times New Roman" panose="02020603050405020304" pitchFamily="18" charset="0"/>
              <a:cs typeface="Times New Roman" panose="02020603050405020304" pitchFamily="18" charset="0"/>
            </a:endParaRPr>
          </a:p>
        </p:txBody>
      </p:sp>
      <p:sp>
        <p:nvSpPr>
          <p:cNvPr id="2087" name="文本框 2086">
            <a:extLst>
              <a:ext uri="{FF2B5EF4-FFF2-40B4-BE49-F238E27FC236}">
                <a16:creationId xmlns:a16="http://schemas.microsoft.com/office/drawing/2014/main" id="{6E74B76C-C8C4-9659-0DA9-EDAB86AFD67A}"/>
              </a:ext>
            </a:extLst>
          </p:cNvPr>
          <p:cNvSpPr txBox="1"/>
          <p:nvPr/>
        </p:nvSpPr>
        <p:spPr>
          <a:xfrm>
            <a:off x="1122227" y="17866325"/>
            <a:ext cx="2211496" cy="600164"/>
          </a:xfrm>
          <a:prstGeom prst="rect">
            <a:avLst/>
          </a:prstGeom>
          <a:noFill/>
          <a:ln>
            <a:noFill/>
          </a:ln>
        </p:spPr>
        <p:txBody>
          <a:bodyPr wrap="square" rtlCol="0">
            <a:spAutoFit/>
          </a:bodyPr>
          <a:lstStyle/>
          <a:p>
            <a:r>
              <a:rPr lang="en-US" altLang="zh-CN" sz="3300" b="1" dirty="0">
                <a:solidFill>
                  <a:srgbClr val="00B050"/>
                </a:solidFill>
                <a:latin typeface="Times New Roman" panose="02020603050405020304" pitchFamily="18" charset="0"/>
                <a:cs typeface="Times New Roman" panose="02020603050405020304" pitchFamily="18" charset="0"/>
              </a:rPr>
              <a:t>Content</a:t>
            </a:r>
            <a:r>
              <a:rPr lang="zh-CN" altLang="en-US" sz="3300" b="1" dirty="0">
                <a:solidFill>
                  <a:srgbClr val="00B050"/>
                </a:solidFill>
                <a:latin typeface="Times New Roman" panose="02020603050405020304" pitchFamily="18" charset="0"/>
                <a:cs typeface="Times New Roman" panose="02020603050405020304" pitchFamily="18" charset="0"/>
              </a:rPr>
              <a:t>：</a:t>
            </a:r>
          </a:p>
        </p:txBody>
      </p:sp>
      <p:sp>
        <p:nvSpPr>
          <p:cNvPr id="2088" name="文本框 2087">
            <a:extLst>
              <a:ext uri="{FF2B5EF4-FFF2-40B4-BE49-F238E27FC236}">
                <a16:creationId xmlns:a16="http://schemas.microsoft.com/office/drawing/2014/main" id="{38C75E84-22C9-2B64-08A3-A08E3731D92B}"/>
              </a:ext>
            </a:extLst>
          </p:cNvPr>
          <p:cNvSpPr txBox="1"/>
          <p:nvPr/>
        </p:nvSpPr>
        <p:spPr>
          <a:xfrm>
            <a:off x="1122227" y="18967647"/>
            <a:ext cx="2211496" cy="600164"/>
          </a:xfrm>
          <a:prstGeom prst="rect">
            <a:avLst/>
          </a:prstGeom>
          <a:noFill/>
          <a:ln>
            <a:noFill/>
          </a:ln>
        </p:spPr>
        <p:txBody>
          <a:bodyPr wrap="square" rtlCol="0">
            <a:spAutoFit/>
          </a:bodyPr>
          <a:lstStyle/>
          <a:p>
            <a:r>
              <a:rPr lang="en-US" altLang="zh-CN" sz="3300" b="1" dirty="0">
                <a:solidFill>
                  <a:srgbClr val="00B050"/>
                </a:solidFill>
                <a:latin typeface="Times New Roman" panose="02020603050405020304" pitchFamily="18" charset="0"/>
                <a:cs typeface="Times New Roman" panose="02020603050405020304" pitchFamily="18" charset="0"/>
              </a:rPr>
              <a:t>Principle</a:t>
            </a:r>
            <a:r>
              <a:rPr lang="zh-CN" altLang="en-US" sz="3300" b="1" dirty="0">
                <a:solidFill>
                  <a:srgbClr val="00B050"/>
                </a:solidFill>
                <a:latin typeface="Times New Roman" panose="02020603050405020304" pitchFamily="18" charset="0"/>
                <a:cs typeface="Times New Roman" panose="02020603050405020304" pitchFamily="18" charset="0"/>
              </a:rPr>
              <a:t>：</a:t>
            </a:r>
          </a:p>
        </p:txBody>
      </p:sp>
      <p:sp>
        <p:nvSpPr>
          <p:cNvPr id="2089" name="文本框 2088">
            <a:extLst>
              <a:ext uri="{FF2B5EF4-FFF2-40B4-BE49-F238E27FC236}">
                <a16:creationId xmlns:a16="http://schemas.microsoft.com/office/drawing/2014/main" id="{8EC3D9D8-7EDE-7D49-9CE4-533738077D8E}"/>
              </a:ext>
            </a:extLst>
          </p:cNvPr>
          <p:cNvSpPr txBox="1"/>
          <p:nvPr/>
        </p:nvSpPr>
        <p:spPr>
          <a:xfrm>
            <a:off x="1174716" y="21228561"/>
            <a:ext cx="2211496" cy="600164"/>
          </a:xfrm>
          <a:prstGeom prst="rect">
            <a:avLst/>
          </a:prstGeom>
          <a:noFill/>
          <a:ln>
            <a:noFill/>
          </a:ln>
        </p:spPr>
        <p:txBody>
          <a:bodyPr wrap="square" rtlCol="0">
            <a:spAutoFit/>
          </a:bodyPr>
          <a:lstStyle/>
          <a:p>
            <a:r>
              <a:rPr lang="en-US" altLang="zh-CN" sz="3300" b="1" dirty="0">
                <a:solidFill>
                  <a:srgbClr val="00B050"/>
                </a:solidFill>
                <a:latin typeface="Times New Roman" panose="02020603050405020304" pitchFamily="18" charset="0"/>
                <a:cs typeface="Times New Roman" panose="02020603050405020304" pitchFamily="18" charset="0"/>
              </a:rPr>
              <a:t>Method</a:t>
            </a:r>
            <a:r>
              <a:rPr lang="zh-CN" altLang="en-US" sz="3300" b="1" dirty="0">
                <a:solidFill>
                  <a:srgbClr val="00B050"/>
                </a:solidFill>
                <a:latin typeface="Times New Roman" panose="02020603050405020304" pitchFamily="18" charset="0"/>
                <a:cs typeface="Times New Roman" panose="02020603050405020304" pitchFamily="18" charset="0"/>
              </a:rPr>
              <a:t>：</a:t>
            </a:r>
          </a:p>
        </p:txBody>
      </p:sp>
      <p:sp>
        <p:nvSpPr>
          <p:cNvPr id="2090" name="文本框 2089">
            <a:extLst>
              <a:ext uri="{FF2B5EF4-FFF2-40B4-BE49-F238E27FC236}">
                <a16:creationId xmlns:a16="http://schemas.microsoft.com/office/drawing/2014/main" id="{39CF041D-8DBC-E19D-3CE4-7AAB538B0A0B}"/>
              </a:ext>
            </a:extLst>
          </p:cNvPr>
          <p:cNvSpPr txBox="1"/>
          <p:nvPr/>
        </p:nvSpPr>
        <p:spPr>
          <a:xfrm>
            <a:off x="5897084" y="17920786"/>
            <a:ext cx="2708947"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Vertical design</a:t>
            </a:r>
            <a:endParaRPr lang="zh-CN" altLang="en-US" sz="3300" dirty="0">
              <a:latin typeface="Times New Roman" panose="02020603050405020304" pitchFamily="18" charset="0"/>
              <a:cs typeface="Times New Roman" panose="02020603050405020304" pitchFamily="18" charset="0"/>
            </a:endParaRPr>
          </a:p>
        </p:txBody>
      </p:sp>
      <p:sp>
        <p:nvSpPr>
          <p:cNvPr id="2091" name="文本框 2090">
            <a:extLst>
              <a:ext uri="{FF2B5EF4-FFF2-40B4-BE49-F238E27FC236}">
                <a16:creationId xmlns:a16="http://schemas.microsoft.com/office/drawing/2014/main" id="{D7236D2B-A506-3DB5-54CF-D886BC4AF5A7}"/>
              </a:ext>
            </a:extLst>
          </p:cNvPr>
          <p:cNvSpPr txBox="1"/>
          <p:nvPr/>
        </p:nvSpPr>
        <p:spPr>
          <a:xfrm>
            <a:off x="8892378" y="17927160"/>
            <a:ext cx="3663182"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Cross section design</a:t>
            </a:r>
            <a:endParaRPr lang="zh-CN" altLang="en-US" sz="3300" dirty="0">
              <a:latin typeface="Times New Roman" panose="02020603050405020304" pitchFamily="18" charset="0"/>
              <a:cs typeface="Times New Roman" panose="02020603050405020304" pitchFamily="18" charset="0"/>
            </a:endParaRPr>
          </a:p>
        </p:txBody>
      </p:sp>
      <p:sp>
        <p:nvSpPr>
          <p:cNvPr id="2092" name="文本框 2091">
            <a:extLst>
              <a:ext uri="{FF2B5EF4-FFF2-40B4-BE49-F238E27FC236}">
                <a16:creationId xmlns:a16="http://schemas.microsoft.com/office/drawing/2014/main" id="{FEA6C273-6963-34CE-E15A-30CF9C46DFB4}"/>
              </a:ext>
            </a:extLst>
          </p:cNvPr>
          <p:cNvSpPr txBox="1"/>
          <p:nvPr/>
        </p:nvSpPr>
        <p:spPr>
          <a:xfrm>
            <a:off x="3263275" y="18996963"/>
            <a:ext cx="7289175"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Use the residual value of the original road</a:t>
            </a:r>
            <a:endParaRPr lang="zh-CN" altLang="en-US" sz="3300" dirty="0">
              <a:latin typeface="Times New Roman" panose="02020603050405020304" pitchFamily="18" charset="0"/>
              <a:cs typeface="Times New Roman" panose="02020603050405020304" pitchFamily="18" charset="0"/>
            </a:endParaRPr>
          </a:p>
        </p:txBody>
      </p:sp>
      <p:sp>
        <p:nvSpPr>
          <p:cNvPr id="2093" name="文本框 2092">
            <a:extLst>
              <a:ext uri="{FF2B5EF4-FFF2-40B4-BE49-F238E27FC236}">
                <a16:creationId xmlns:a16="http://schemas.microsoft.com/office/drawing/2014/main" id="{D20B25BC-D095-1F04-0FAA-B6A714FD2E1E}"/>
              </a:ext>
            </a:extLst>
          </p:cNvPr>
          <p:cNvSpPr txBox="1"/>
          <p:nvPr/>
        </p:nvSpPr>
        <p:spPr>
          <a:xfrm>
            <a:off x="3261204" y="20080917"/>
            <a:ext cx="5899372" cy="600164"/>
          </a:xfrm>
          <a:prstGeom prst="rect">
            <a:avLst/>
          </a:prstGeom>
          <a:noFill/>
          <a:ln w="57150">
            <a:solidFill>
              <a:srgbClr val="00B05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Reduce roadside land occupation</a:t>
            </a:r>
            <a:endParaRPr lang="zh-CN" altLang="en-US" sz="3300" dirty="0">
              <a:latin typeface="Times New Roman" panose="02020603050405020304" pitchFamily="18" charset="0"/>
              <a:cs typeface="Times New Roman" panose="02020603050405020304" pitchFamily="18" charset="0"/>
            </a:endParaRPr>
          </a:p>
        </p:txBody>
      </p:sp>
      <p:sp>
        <p:nvSpPr>
          <p:cNvPr id="2094" name="文本框 2093">
            <a:extLst>
              <a:ext uri="{FF2B5EF4-FFF2-40B4-BE49-F238E27FC236}">
                <a16:creationId xmlns:a16="http://schemas.microsoft.com/office/drawing/2014/main" id="{CB8999FD-B25D-329D-08AC-B08CA62B64D8}"/>
              </a:ext>
            </a:extLst>
          </p:cNvPr>
          <p:cNvSpPr txBox="1"/>
          <p:nvPr/>
        </p:nvSpPr>
        <p:spPr>
          <a:xfrm>
            <a:off x="1174716" y="24062092"/>
            <a:ext cx="2211496" cy="600164"/>
          </a:xfrm>
          <a:prstGeom prst="rect">
            <a:avLst/>
          </a:prstGeom>
          <a:noFill/>
          <a:ln>
            <a:noFill/>
          </a:ln>
        </p:spPr>
        <p:txBody>
          <a:bodyPr wrap="square" rtlCol="0">
            <a:spAutoFit/>
          </a:bodyPr>
          <a:lstStyle/>
          <a:p>
            <a:r>
              <a:rPr lang="en-US" altLang="zh-CN" sz="3300" b="1" dirty="0">
                <a:solidFill>
                  <a:schemeClr val="accent5">
                    <a:lumMod val="50000"/>
                  </a:schemeClr>
                </a:solidFill>
                <a:latin typeface="Times New Roman" panose="02020603050405020304" pitchFamily="18" charset="0"/>
                <a:cs typeface="Times New Roman" panose="02020603050405020304" pitchFamily="18" charset="0"/>
              </a:rPr>
              <a:t>Content</a:t>
            </a:r>
            <a:r>
              <a:rPr lang="zh-CN" altLang="en-US" sz="3300" b="1" dirty="0">
                <a:solidFill>
                  <a:schemeClr val="accent5">
                    <a:lumMod val="50000"/>
                  </a:schemeClr>
                </a:solidFill>
                <a:latin typeface="Times New Roman" panose="02020603050405020304" pitchFamily="18" charset="0"/>
                <a:cs typeface="Times New Roman" panose="02020603050405020304" pitchFamily="18" charset="0"/>
              </a:rPr>
              <a:t>：</a:t>
            </a:r>
          </a:p>
        </p:txBody>
      </p:sp>
      <p:sp>
        <p:nvSpPr>
          <p:cNvPr id="2095" name="文本框 2094">
            <a:extLst>
              <a:ext uri="{FF2B5EF4-FFF2-40B4-BE49-F238E27FC236}">
                <a16:creationId xmlns:a16="http://schemas.microsoft.com/office/drawing/2014/main" id="{1CE23B02-9E78-B631-E17B-796D2EB4B517}"/>
              </a:ext>
            </a:extLst>
          </p:cNvPr>
          <p:cNvSpPr txBox="1"/>
          <p:nvPr/>
        </p:nvSpPr>
        <p:spPr>
          <a:xfrm>
            <a:off x="3261204" y="24066378"/>
            <a:ext cx="3227165" cy="600164"/>
          </a:xfrm>
          <a:prstGeom prst="rect">
            <a:avLst/>
          </a:prstGeom>
          <a:noFill/>
          <a:ln w="57150">
            <a:solidFill>
              <a:schemeClr val="accent5">
                <a:lumMod val="50000"/>
              </a:schemeClr>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Subgrade splicing</a:t>
            </a:r>
            <a:endParaRPr lang="zh-CN" altLang="en-US" sz="3300" dirty="0">
              <a:latin typeface="Times New Roman" panose="02020603050405020304" pitchFamily="18" charset="0"/>
              <a:cs typeface="Times New Roman" panose="02020603050405020304" pitchFamily="18" charset="0"/>
            </a:endParaRPr>
          </a:p>
        </p:txBody>
      </p:sp>
      <p:sp>
        <p:nvSpPr>
          <p:cNvPr id="2096" name="文本框 2095">
            <a:extLst>
              <a:ext uri="{FF2B5EF4-FFF2-40B4-BE49-F238E27FC236}">
                <a16:creationId xmlns:a16="http://schemas.microsoft.com/office/drawing/2014/main" id="{825558C3-D478-9304-B07A-7BA21B31F852}"/>
              </a:ext>
            </a:extLst>
          </p:cNvPr>
          <p:cNvSpPr txBox="1"/>
          <p:nvPr/>
        </p:nvSpPr>
        <p:spPr>
          <a:xfrm>
            <a:off x="6993174" y="24062092"/>
            <a:ext cx="3296095" cy="600164"/>
          </a:xfrm>
          <a:prstGeom prst="rect">
            <a:avLst/>
          </a:prstGeom>
          <a:noFill/>
          <a:ln w="57150">
            <a:solidFill>
              <a:schemeClr val="accent5">
                <a:lumMod val="50000"/>
              </a:schemeClr>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Pavement splicing</a:t>
            </a:r>
            <a:endParaRPr lang="zh-CN" altLang="en-US" sz="3300" dirty="0">
              <a:latin typeface="Times New Roman" panose="02020603050405020304" pitchFamily="18" charset="0"/>
              <a:cs typeface="Times New Roman" panose="02020603050405020304" pitchFamily="18" charset="0"/>
            </a:endParaRPr>
          </a:p>
        </p:txBody>
      </p:sp>
      <p:sp>
        <p:nvSpPr>
          <p:cNvPr id="2097" name="文本框 2096">
            <a:extLst>
              <a:ext uri="{FF2B5EF4-FFF2-40B4-BE49-F238E27FC236}">
                <a16:creationId xmlns:a16="http://schemas.microsoft.com/office/drawing/2014/main" id="{3D514206-626B-F73A-397E-F13F11083B38}"/>
              </a:ext>
            </a:extLst>
          </p:cNvPr>
          <p:cNvSpPr txBox="1"/>
          <p:nvPr/>
        </p:nvSpPr>
        <p:spPr>
          <a:xfrm>
            <a:off x="10714929" y="24062092"/>
            <a:ext cx="2779928" cy="600164"/>
          </a:xfrm>
          <a:prstGeom prst="rect">
            <a:avLst/>
          </a:prstGeom>
          <a:noFill/>
          <a:ln w="57150">
            <a:solidFill>
              <a:schemeClr val="accent5">
                <a:lumMod val="50000"/>
              </a:schemeClr>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Bridge splicing</a:t>
            </a:r>
            <a:endParaRPr lang="zh-CN" altLang="en-US" sz="3300" dirty="0">
              <a:latin typeface="Times New Roman" panose="02020603050405020304" pitchFamily="18" charset="0"/>
              <a:cs typeface="Times New Roman" panose="02020603050405020304" pitchFamily="18" charset="0"/>
            </a:endParaRPr>
          </a:p>
        </p:txBody>
      </p:sp>
      <p:sp>
        <p:nvSpPr>
          <p:cNvPr id="2098" name="文本框 2097">
            <a:extLst>
              <a:ext uri="{FF2B5EF4-FFF2-40B4-BE49-F238E27FC236}">
                <a16:creationId xmlns:a16="http://schemas.microsoft.com/office/drawing/2014/main" id="{D423D95D-DBF3-808F-C3FF-7B68C323B707}"/>
              </a:ext>
            </a:extLst>
          </p:cNvPr>
          <p:cNvSpPr txBox="1"/>
          <p:nvPr/>
        </p:nvSpPr>
        <p:spPr>
          <a:xfrm>
            <a:off x="1122227" y="25181457"/>
            <a:ext cx="2211496" cy="600164"/>
          </a:xfrm>
          <a:prstGeom prst="rect">
            <a:avLst/>
          </a:prstGeom>
          <a:noFill/>
          <a:ln>
            <a:noFill/>
          </a:ln>
        </p:spPr>
        <p:txBody>
          <a:bodyPr wrap="square" rtlCol="0">
            <a:spAutoFit/>
          </a:bodyPr>
          <a:lstStyle/>
          <a:p>
            <a:r>
              <a:rPr lang="en-US" altLang="zh-CN" sz="3300" b="1" dirty="0">
                <a:solidFill>
                  <a:schemeClr val="accent5">
                    <a:lumMod val="50000"/>
                  </a:schemeClr>
                </a:solidFill>
                <a:latin typeface="Times New Roman" panose="02020603050405020304" pitchFamily="18" charset="0"/>
                <a:cs typeface="Times New Roman" panose="02020603050405020304" pitchFamily="18" charset="0"/>
              </a:rPr>
              <a:t>Main point</a:t>
            </a:r>
            <a:r>
              <a:rPr lang="zh-CN" altLang="en-US" sz="3300" b="1" dirty="0">
                <a:solidFill>
                  <a:schemeClr val="accent5">
                    <a:lumMod val="50000"/>
                  </a:schemeClr>
                </a:solidFill>
                <a:latin typeface="Times New Roman" panose="02020603050405020304" pitchFamily="18" charset="0"/>
                <a:cs typeface="Times New Roman" panose="02020603050405020304" pitchFamily="18" charset="0"/>
              </a:rPr>
              <a:t>：</a:t>
            </a:r>
          </a:p>
        </p:txBody>
      </p:sp>
      <p:sp>
        <p:nvSpPr>
          <p:cNvPr id="2099" name="文本框 2098">
            <a:extLst>
              <a:ext uri="{FF2B5EF4-FFF2-40B4-BE49-F238E27FC236}">
                <a16:creationId xmlns:a16="http://schemas.microsoft.com/office/drawing/2014/main" id="{9E5F529C-C615-FDCD-3D86-B6A42FE5EC5C}"/>
              </a:ext>
            </a:extLst>
          </p:cNvPr>
          <p:cNvSpPr txBox="1"/>
          <p:nvPr/>
        </p:nvSpPr>
        <p:spPr>
          <a:xfrm>
            <a:off x="3568016" y="25202734"/>
            <a:ext cx="6542971" cy="600164"/>
          </a:xfrm>
          <a:prstGeom prst="rect">
            <a:avLst/>
          </a:prstGeom>
          <a:noFill/>
          <a:ln w="57150">
            <a:solidFill>
              <a:schemeClr val="accent5">
                <a:lumMod val="50000"/>
              </a:schemeClr>
            </a:solidFill>
          </a:ln>
        </p:spPr>
        <p:txBody>
          <a:bodyPr wrap="square" rtlCol="0">
            <a:spAutoFit/>
          </a:bodyPr>
          <a:lstStyle/>
          <a:p>
            <a:pPr algn="ctr"/>
            <a:r>
              <a:rPr lang="en-US" altLang="zh-CN" sz="3300" dirty="0">
                <a:latin typeface="Times New Roman" panose="02020603050405020304" pitchFamily="18" charset="0"/>
                <a:cs typeface="Times New Roman" panose="02020603050405020304" pitchFamily="18" charset="0"/>
              </a:rPr>
              <a:t>The connection of the subgrade soil</a:t>
            </a:r>
            <a:endParaRPr lang="zh-CN" altLang="en-US" sz="3300" dirty="0">
              <a:latin typeface="Times New Roman" panose="02020603050405020304" pitchFamily="18" charset="0"/>
              <a:cs typeface="Times New Roman" panose="02020603050405020304" pitchFamily="18" charset="0"/>
            </a:endParaRPr>
          </a:p>
        </p:txBody>
      </p:sp>
      <p:sp>
        <p:nvSpPr>
          <p:cNvPr id="2100" name="文本框 2099">
            <a:extLst>
              <a:ext uri="{FF2B5EF4-FFF2-40B4-BE49-F238E27FC236}">
                <a16:creationId xmlns:a16="http://schemas.microsoft.com/office/drawing/2014/main" id="{4FDCB5D4-112F-283E-0A20-4E97EB36DCA1}"/>
              </a:ext>
            </a:extLst>
          </p:cNvPr>
          <p:cNvSpPr txBox="1"/>
          <p:nvPr/>
        </p:nvSpPr>
        <p:spPr>
          <a:xfrm>
            <a:off x="10238780" y="25206267"/>
            <a:ext cx="3794441" cy="600164"/>
          </a:xfrm>
          <a:prstGeom prst="rect">
            <a:avLst/>
          </a:prstGeom>
          <a:noFill/>
          <a:ln w="57150">
            <a:solidFill>
              <a:schemeClr val="accent5">
                <a:lumMod val="50000"/>
              </a:schemeClr>
            </a:solidFill>
          </a:ln>
        </p:spPr>
        <p:txBody>
          <a:bodyPr wrap="square" rtlCol="0">
            <a:spAutoFit/>
          </a:bodyPr>
          <a:lstStyle/>
          <a:p>
            <a:pPr algn="ctr"/>
            <a:r>
              <a:rPr lang="en-US" altLang="zh-CN" sz="3300" dirty="0">
                <a:latin typeface="Times New Roman" panose="02020603050405020304" pitchFamily="18" charset="0"/>
                <a:cs typeface="Times New Roman" panose="02020603050405020304" pitchFamily="18" charset="0"/>
              </a:rPr>
              <a:t>Control Compaction</a:t>
            </a:r>
            <a:endParaRPr lang="zh-CN" altLang="en-US" sz="3300" dirty="0">
              <a:latin typeface="Times New Roman" panose="02020603050405020304" pitchFamily="18" charset="0"/>
              <a:cs typeface="Times New Roman" panose="02020603050405020304" pitchFamily="18" charset="0"/>
            </a:endParaRPr>
          </a:p>
        </p:txBody>
      </p:sp>
      <p:sp>
        <p:nvSpPr>
          <p:cNvPr id="2101" name="文本框 2100">
            <a:extLst>
              <a:ext uri="{FF2B5EF4-FFF2-40B4-BE49-F238E27FC236}">
                <a16:creationId xmlns:a16="http://schemas.microsoft.com/office/drawing/2014/main" id="{28F98C13-0599-546F-EA50-F90204F788D0}"/>
              </a:ext>
            </a:extLst>
          </p:cNvPr>
          <p:cNvSpPr txBox="1"/>
          <p:nvPr/>
        </p:nvSpPr>
        <p:spPr>
          <a:xfrm>
            <a:off x="3369269" y="26273771"/>
            <a:ext cx="3717684" cy="600164"/>
          </a:xfrm>
          <a:prstGeom prst="rect">
            <a:avLst/>
          </a:prstGeom>
          <a:noFill/>
          <a:ln w="57150">
            <a:solidFill>
              <a:schemeClr val="accent5">
                <a:lumMod val="50000"/>
              </a:schemeClr>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Control permeability</a:t>
            </a:r>
            <a:endParaRPr lang="zh-CN" altLang="en-US" sz="3300" dirty="0">
              <a:latin typeface="Times New Roman" panose="02020603050405020304" pitchFamily="18" charset="0"/>
              <a:cs typeface="Times New Roman" panose="02020603050405020304" pitchFamily="18" charset="0"/>
            </a:endParaRPr>
          </a:p>
        </p:txBody>
      </p:sp>
      <p:sp>
        <p:nvSpPr>
          <p:cNvPr id="2102" name="文本框 2101">
            <a:extLst>
              <a:ext uri="{FF2B5EF4-FFF2-40B4-BE49-F238E27FC236}">
                <a16:creationId xmlns:a16="http://schemas.microsoft.com/office/drawing/2014/main" id="{ED774286-F2B5-4C03-A946-570D61CCBBF8}"/>
              </a:ext>
            </a:extLst>
          </p:cNvPr>
          <p:cNvSpPr txBox="1"/>
          <p:nvPr/>
        </p:nvSpPr>
        <p:spPr>
          <a:xfrm>
            <a:off x="7351190" y="26281328"/>
            <a:ext cx="3483646" cy="600164"/>
          </a:xfrm>
          <a:prstGeom prst="rect">
            <a:avLst/>
          </a:prstGeom>
          <a:noFill/>
          <a:ln w="57150">
            <a:solidFill>
              <a:schemeClr val="accent5">
                <a:lumMod val="50000"/>
              </a:schemeClr>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Joint reinforcement</a:t>
            </a:r>
            <a:endParaRPr lang="zh-CN" altLang="en-US" sz="3300" dirty="0">
              <a:latin typeface="Times New Roman" panose="02020603050405020304" pitchFamily="18" charset="0"/>
              <a:cs typeface="Times New Roman" panose="02020603050405020304" pitchFamily="18" charset="0"/>
            </a:endParaRPr>
          </a:p>
        </p:txBody>
      </p:sp>
      <p:sp>
        <p:nvSpPr>
          <p:cNvPr id="2103" name="文本框 2102">
            <a:extLst>
              <a:ext uri="{FF2B5EF4-FFF2-40B4-BE49-F238E27FC236}">
                <a16:creationId xmlns:a16="http://schemas.microsoft.com/office/drawing/2014/main" id="{F66D3319-02E5-BB1D-8384-E9F09589AB4A}"/>
              </a:ext>
            </a:extLst>
          </p:cNvPr>
          <p:cNvSpPr txBox="1"/>
          <p:nvPr/>
        </p:nvSpPr>
        <p:spPr>
          <a:xfrm>
            <a:off x="11126313" y="26281328"/>
            <a:ext cx="3084499" cy="600164"/>
          </a:xfrm>
          <a:prstGeom prst="rect">
            <a:avLst/>
          </a:prstGeom>
          <a:noFill/>
          <a:ln w="57150">
            <a:solidFill>
              <a:schemeClr val="accent5">
                <a:lumMod val="50000"/>
              </a:schemeClr>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Joint compaction</a:t>
            </a:r>
            <a:endParaRPr lang="zh-CN" altLang="en-US" sz="3300" dirty="0">
              <a:latin typeface="Times New Roman" panose="02020603050405020304" pitchFamily="18" charset="0"/>
              <a:cs typeface="Times New Roman" panose="02020603050405020304" pitchFamily="18" charset="0"/>
            </a:endParaRPr>
          </a:p>
        </p:txBody>
      </p:sp>
      <p:sp>
        <p:nvSpPr>
          <p:cNvPr id="2104" name="文本框 2103">
            <a:extLst>
              <a:ext uri="{FF2B5EF4-FFF2-40B4-BE49-F238E27FC236}">
                <a16:creationId xmlns:a16="http://schemas.microsoft.com/office/drawing/2014/main" id="{E1F11A53-8BB5-3E65-B1E2-A700FE8E1C2D}"/>
              </a:ext>
            </a:extLst>
          </p:cNvPr>
          <p:cNvSpPr txBox="1"/>
          <p:nvPr/>
        </p:nvSpPr>
        <p:spPr>
          <a:xfrm>
            <a:off x="8604017" y="29036485"/>
            <a:ext cx="5495800" cy="600164"/>
          </a:xfrm>
          <a:prstGeom prst="rect">
            <a:avLst/>
          </a:prstGeom>
          <a:noFill/>
          <a:ln w="57150">
            <a:solidFill>
              <a:srgbClr val="0070C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Ensure normal traffic operation</a:t>
            </a:r>
            <a:endParaRPr lang="zh-CN" altLang="en-US" sz="3300" dirty="0">
              <a:latin typeface="Times New Roman" panose="02020603050405020304" pitchFamily="18" charset="0"/>
              <a:cs typeface="Times New Roman" panose="02020603050405020304" pitchFamily="18" charset="0"/>
            </a:endParaRPr>
          </a:p>
        </p:txBody>
      </p:sp>
      <p:sp>
        <p:nvSpPr>
          <p:cNvPr id="2105" name="文本框 2104">
            <a:extLst>
              <a:ext uri="{FF2B5EF4-FFF2-40B4-BE49-F238E27FC236}">
                <a16:creationId xmlns:a16="http://schemas.microsoft.com/office/drawing/2014/main" id="{B133E685-57D6-6F5C-E3BD-DA04E849ED06}"/>
              </a:ext>
            </a:extLst>
          </p:cNvPr>
          <p:cNvSpPr txBox="1"/>
          <p:nvPr/>
        </p:nvSpPr>
        <p:spPr>
          <a:xfrm>
            <a:off x="1174716" y="28981929"/>
            <a:ext cx="2211496" cy="600164"/>
          </a:xfrm>
          <a:prstGeom prst="rect">
            <a:avLst/>
          </a:prstGeom>
          <a:noFill/>
          <a:ln>
            <a:noFill/>
          </a:ln>
        </p:spPr>
        <p:txBody>
          <a:bodyPr wrap="square" rtlCol="0">
            <a:spAutoFit/>
          </a:bodyPr>
          <a:lstStyle/>
          <a:p>
            <a:r>
              <a:rPr lang="en-US" altLang="zh-CN" sz="3300" b="1" dirty="0">
                <a:solidFill>
                  <a:srgbClr val="0070C0"/>
                </a:solidFill>
                <a:latin typeface="Times New Roman" panose="02020603050405020304" pitchFamily="18" charset="0"/>
                <a:cs typeface="Times New Roman" panose="02020603050405020304" pitchFamily="18" charset="0"/>
              </a:rPr>
              <a:t>Objective</a:t>
            </a:r>
            <a:r>
              <a:rPr lang="zh-CN" altLang="en-US" sz="3300" b="1" dirty="0">
                <a:solidFill>
                  <a:srgbClr val="0070C0"/>
                </a:solidFill>
                <a:latin typeface="Times New Roman" panose="02020603050405020304" pitchFamily="18" charset="0"/>
                <a:cs typeface="Times New Roman" panose="02020603050405020304" pitchFamily="18" charset="0"/>
              </a:rPr>
              <a:t>：</a:t>
            </a:r>
          </a:p>
        </p:txBody>
      </p:sp>
      <p:sp>
        <p:nvSpPr>
          <p:cNvPr id="2106" name="文本框 2105">
            <a:extLst>
              <a:ext uri="{FF2B5EF4-FFF2-40B4-BE49-F238E27FC236}">
                <a16:creationId xmlns:a16="http://schemas.microsoft.com/office/drawing/2014/main" id="{AE74BD87-8E5D-7D37-2332-5B0813653958}"/>
              </a:ext>
            </a:extLst>
          </p:cNvPr>
          <p:cNvSpPr txBox="1"/>
          <p:nvPr/>
        </p:nvSpPr>
        <p:spPr>
          <a:xfrm>
            <a:off x="9220199" y="30091328"/>
            <a:ext cx="4859022" cy="600164"/>
          </a:xfrm>
          <a:prstGeom prst="rect">
            <a:avLst/>
          </a:prstGeom>
          <a:noFill/>
          <a:ln w="57150">
            <a:solidFill>
              <a:srgbClr val="0070C0"/>
            </a:solidFill>
          </a:ln>
        </p:spPr>
        <p:txBody>
          <a:bodyPr wrap="square" rtlCol="0">
            <a:spAutoFit/>
          </a:bodyPr>
          <a:lstStyle/>
          <a:p>
            <a:pPr algn="ctr"/>
            <a:r>
              <a:rPr lang="en-US" altLang="zh-CN" sz="3300" dirty="0">
                <a:latin typeface="Times New Roman" panose="02020603050405020304" pitchFamily="18" charset="0"/>
                <a:cs typeface="Times New Roman" panose="02020603050405020304" pitchFamily="18" charset="0"/>
              </a:rPr>
              <a:t>Improve work efficiency</a:t>
            </a:r>
            <a:endParaRPr lang="zh-CN" altLang="en-US" sz="3300" dirty="0">
              <a:latin typeface="Times New Roman" panose="02020603050405020304" pitchFamily="18" charset="0"/>
              <a:cs typeface="Times New Roman" panose="02020603050405020304" pitchFamily="18" charset="0"/>
            </a:endParaRPr>
          </a:p>
        </p:txBody>
      </p:sp>
      <p:sp>
        <p:nvSpPr>
          <p:cNvPr id="2107" name="文本框 2106">
            <a:extLst>
              <a:ext uri="{FF2B5EF4-FFF2-40B4-BE49-F238E27FC236}">
                <a16:creationId xmlns:a16="http://schemas.microsoft.com/office/drawing/2014/main" id="{ACD8D471-7914-D2B7-D121-EEF90140D635}"/>
              </a:ext>
            </a:extLst>
          </p:cNvPr>
          <p:cNvSpPr txBox="1"/>
          <p:nvPr/>
        </p:nvSpPr>
        <p:spPr>
          <a:xfrm>
            <a:off x="3462990" y="30086063"/>
            <a:ext cx="5495799" cy="600164"/>
          </a:xfrm>
          <a:prstGeom prst="rect">
            <a:avLst/>
          </a:prstGeom>
          <a:noFill/>
          <a:ln w="57150">
            <a:solidFill>
              <a:srgbClr val="0070C0"/>
            </a:solidFill>
          </a:ln>
        </p:spPr>
        <p:txBody>
          <a:bodyPr wrap="square" rtlCol="0">
            <a:spAutoFit/>
          </a:bodyPr>
          <a:lstStyle/>
          <a:p>
            <a:pPr algn="ctr"/>
            <a:r>
              <a:rPr lang="en-US" altLang="zh-CN" sz="3300" dirty="0">
                <a:latin typeface="Times New Roman" panose="02020603050405020304" pitchFamily="18" charset="0"/>
                <a:cs typeface="Times New Roman" panose="02020603050405020304" pitchFamily="18" charset="0"/>
              </a:rPr>
              <a:t>Reduce construction cost</a:t>
            </a:r>
            <a:endParaRPr lang="zh-CN" altLang="en-US" sz="3300" dirty="0">
              <a:latin typeface="Times New Roman" panose="02020603050405020304" pitchFamily="18" charset="0"/>
              <a:cs typeface="Times New Roman" panose="02020603050405020304" pitchFamily="18" charset="0"/>
            </a:endParaRPr>
          </a:p>
        </p:txBody>
      </p:sp>
      <p:sp>
        <p:nvSpPr>
          <p:cNvPr id="2108" name="文本框 2107">
            <a:extLst>
              <a:ext uri="{FF2B5EF4-FFF2-40B4-BE49-F238E27FC236}">
                <a16:creationId xmlns:a16="http://schemas.microsoft.com/office/drawing/2014/main" id="{A6402164-C868-FA59-B159-0B3E414BA11C}"/>
              </a:ext>
            </a:extLst>
          </p:cNvPr>
          <p:cNvSpPr txBox="1"/>
          <p:nvPr/>
        </p:nvSpPr>
        <p:spPr>
          <a:xfrm>
            <a:off x="3489711" y="29036485"/>
            <a:ext cx="4859022" cy="600164"/>
          </a:xfrm>
          <a:prstGeom prst="rect">
            <a:avLst/>
          </a:prstGeom>
          <a:noFill/>
          <a:ln w="57150">
            <a:solidFill>
              <a:srgbClr val="0070C0"/>
            </a:solidFill>
          </a:ln>
        </p:spPr>
        <p:txBody>
          <a:bodyPr wrap="none" rtlCol="0">
            <a:spAutoFit/>
          </a:bodyPr>
          <a:lstStyle/>
          <a:p>
            <a:r>
              <a:rPr lang="en-US" altLang="zh-CN" sz="3300" dirty="0">
                <a:latin typeface="Times New Roman" panose="02020603050405020304" pitchFamily="18" charset="0"/>
                <a:cs typeface="Times New Roman" panose="02020603050405020304" pitchFamily="18" charset="0"/>
              </a:rPr>
              <a:t>Ensure normal construction</a:t>
            </a:r>
            <a:endParaRPr lang="zh-CN" altLang="en-US" sz="3300" dirty="0">
              <a:latin typeface="Times New Roman" panose="02020603050405020304" pitchFamily="18" charset="0"/>
              <a:cs typeface="Times New Roman" panose="02020603050405020304" pitchFamily="18" charset="0"/>
            </a:endParaRPr>
          </a:p>
        </p:txBody>
      </p:sp>
      <p:sp>
        <p:nvSpPr>
          <p:cNvPr id="2109" name="文本框 2108">
            <a:extLst>
              <a:ext uri="{FF2B5EF4-FFF2-40B4-BE49-F238E27FC236}">
                <a16:creationId xmlns:a16="http://schemas.microsoft.com/office/drawing/2014/main" id="{C36BD791-E867-BEC0-124D-637099D95839}"/>
              </a:ext>
            </a:extLst>
          </p:cNvPr>
          <p:cNvSpPr txBox="1"/>
          <p:nvPr/>
        </p:nvSpPr>
        <p:spPr>
          <a:xfrm>
            <a:off x="3509869" y="32758328"/>
            <a:ext cx="9829331" cy="600164"/>
          </a:xfrm>
          <a:prstGeom prst="rect">
            <a:avLst/>
          </a:prstGeom>
          <a:noFill/>
          <a:ln w="57150">
            <a:solidFill>
              <a:srgbClr val="FFC000"/>
            </a:solidFill>
          </a:ln>
        </p:spPr>
        <p:txBody>
          <a:bodyPr wrap="square" rtlCol="0">
            <a:spAutoFit/>
          </a:bodyPr>
          <a:lstStyle/>
          <a:p>
            <a:r>
              <a:rPr lang="en-US" altLang="zh-CN" sz="3300" dirty="0">
                <a:latin typeface="Times New Roman" panose="02020603050405020304" pitchFamily="18" charset="0"/>
                <a:cs typeface="Times New Roman" panose="02020603050405020304" pitchFamily="18" charset="0"/>
              </a:rPr>
              <a:t>Keep the original road traffic as smooth as possible</a:t>
            </a:r>
            <a:endParaRPr lang="zh-CN" altLang="en-US" sz="3300" dirty="0">
              <a:latin typeface="Times New Roman" panose="02020603050405020304" pitchFamily="18" charset="0"/>
              <a:cs typeface="Times New Roman" panose="02020603050405020304" pitchFamily="18" charset="0"/>
            </a:endParaRPr>
          </a:p>
        </p:txBody>
      </p:sp>
      <p:sp>
        <p:nvSpPr>
          <p:cNvPr id="2110" name="文本框 2109">
            <a:extLst>
              <a:ext uri="{FF2B5EF4-FFF2-40B4-BE49-F238E27FC236}">
                <a16:creationId xmlns:a16="http://schemas.microsoft.com/office/drawing/2014/main" id="{BAD7A6AA-2264-6885-49C2-6A99168BA58C}"/>
              </a:ext>
            </a:extLst>
          </p:cNvPr>
          <p:cNvSpPr txBox="1"/>
          <p:nvPr/>
        </p:nvSpPr>
        <p:spPr>
          <a:xfrm>
            <a:off x="967253" y="32721301"/>
            <a:ext cx="2211496" cy="600164"/>
          </a:xfrm>
          <a:prstGeom prst="rect">
            <a:avLst/>
          </a:prstGeom>
          <a:noFill/>
          <a:ln>
            <a:noFill/>
          </a:ln>
        </p:spPr>
        <p:txBody>
          <a:bodyPr wrap="square" rtlCol="0">
            <a:spAutoFit/>
          </a:bodyPr>
          <a:lstStyle/>
          <a:p>
            <a:r>
              <a:rPr lang="en-US" altLang="zh-CN" sz="3300" b="1" dirty="0">
                <a:solidFill>
                  <a:srgbClr val="FFC000"/>
                </a:solidFill>
                <a:latin typeface="Times New Roman" panose="02020603050405020304" pitchFamily="18" charset="0"/>
                <a:cs typeface="Times New Roman" panose="02020603050405020304" pitchFamily="18" charset="0"/>
              </a:rPr>
              <a:t>Objective</a:t>
            </a:r>
            <a:r>
              <a:rPr lang="zh-CN" altLang="en-US" sz="3300" b="1" dirty="0">
                <a:solidFill>
                  <a:srgbClr val="FFC000"/>
                </a:solidFill>
                <a:latin typeface="Times New Roman" panose="02020603050405020304" pitchFamily="18" charset="0"/>
                <a:cs typeface="Times New Roman" panose="02020603050405020304" pitchFamily="18" charset="0"/>
              </a:rPr>
              <a:t>：</a:t>
            </a:r>
          </a:p>
        </p:txBody>
      </p:sp>
      <p:sp>
        <p:nvSpPr>
          <p:cNvPr id="2113" name="椭圆 2112">
            <a:extLst>
              <a:ext uri="{FF2B5EF4-FFF2-40B4-BE49-F238E27FC236}">
                <a16:creationId xmlns:a16="http://schemas.microsoft.com/office/drawing/2014/main" id="{628B1042-0141-476D-4DCF-F357257459B8}"/>
              </a:ext>
            </a:extLst>
          </p:cNvPr>
          <p:cNvSpPr/>
          <p:nvPr/>
        </p:nvSpPr>
        <p:spPr bwMode="auto">
          <a:xfrm>
            <a:off x="20761987" y="25928159"/>
            <a:ext cx="2085876" cy="1936003"/>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657600" rtl="0" eaLnBrk="1" fontAlgn="base" latinLnBrk="0" hangingPunct="1">
              <a:lnSpc>
                <a:spcPct val="200000"/>
              </a:lnSpc>
              <a:spcBef>
                <a:spcPct val="0"/>
              </a:spcBef>
              <a:spcAft>
                <a:spcPct val="0"/>
              </a:spcAft>
              <a:buClrTx/>
              <a:buSzTx/>
              <a:buFontTx/>
              <a:buNone/>
              <a:tabLst/>
            </a:pPr>
            <a:r>
              <a:rPr kumimoji="0" lang="en-US" altLang="zh-CN" sz="3600" b="1" i="0" u="none" strike="noStrike" cap="none" normalizeH="0" baseline="0" dirty="0">
                <a:ln>
                  <a:noFill/>
                </a:ln>
                <a:solidFill>
                  <a:schemeClr val="tx1"/>
                </a:solidFill>
                <a:effectLst/>
                <a:latin typeface="Arial" charset="0"/>
              </a:rPr>
              <a:t>COST</a:t>
            </a:r>
            <a:endParaRPr kumimoji="0" lang="zh-CN" altLang="en-US" sz="3600" b="1" i="0" u="none" strike="noStrike" cap="none" normalizeH="0" baseline="0" dirty="0">
              <a:ln>
                <a:noFill/>
              </a:ln>
              <a:solidFill>
                <a:schemeClr val="tx1"/>
              </a:solidFill>
              <a:effectLst/>
              <a:latin typeface="Arial" charset="0"/>
            </a:endParaRPr>
          </a:p>
        </p:txBody>
      </p:sp>
      <p:sp>
        <p:nvSpPr>
          <p:cNvPr id="2114" name="矩形: 圆角 2113">
            <a:extLst>
              <a:ext uri="{FF2B5EF4-FFF2-40B4-BE49-F238E27FC236}">
                <a16:creationId xmlns:a16="http://schemas.microsoft.com/office/drawing/2014/main" id="{5BEAFE16-3090-5B37-E909-48EAC9F4C811}"/>
              </a:ext>
            </a:extLst>
          </p:cNvPr>
          <p:cNvSpPr/>
          <p:nvPr/>
        </p:nvSpPr>
        <p:spPr bwMode="auto">
          <a:xfrm>
            <a:off x="15694926" y="27174242"/>
            <a:ext cx="3241858" cy="94355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657600" rtl="0" eaLnBrk="1" fontAlgn="base" latinLnBrk="0" hangingPunct="1">
              <a:lnSpc>
                <a:spcPct val="150000"/>
              </a:lnSpc>
              <a:spcBef>
                <a:spcPct val="0"/>
              </a:spcBef>
              <a:spcAft>
                <a:spcPct val="0"/>
              </a:spcAft>
              <a:buClrTx/>
              <a:buSzTx/>
              <a:buFontTx/>
              <a:buNone/>
              <a:tabLst/>
            </a:pPr>
            <a:r>
              <a:rPr lang="en-US" altLang="zh-CN" sz="3000" dirty="0"/>
              <a:t>O</a:t>
            </a:r>
            <a:r>
              <a:rPr kumimoji="0" lang="en-US" altLang="zh-CN" sz="3000" b="0" i="0" u="none" strike="noStrike" cap="none" normalizeH="0" baseline="0" dirty="0">
                <a:ln>
                  <a:noFill/>
                </a:ln>
                <a:solidFill>
                  <a:schemeClr val="tx1"/>
                </a:solidFill>
                <a:effectLst/>
                <a:latin typeface="Arial" charset="0"/>
              </a:rPr>
              <a:t>riginal road</a:t>
            </a:r>
            <a:endParaRPr kumimoji="0" lang="zh-CN" altLang="en-US" sz="3000" b="0" i="0" u="none" strike="noStrike" cap="none" normalizeH="0" baseline="0" dirty="0">
              <a:ln>
                <a:noFill/>
              </a:ln>
              <a:solidFill>
                <a:schemeClr val="tx1"/>
              </a:solidFill>
              <a:effectLst/>
              <a:latin typeface="Arial" charset="0"/>
            </a:endParaRPr>
          </a:p>
        </p:txBody>
      </p:sp>
      <p:sp>
        <p:nvSpPr>
          <p:cNvPr id="2115" name="矩形: 圆角 2114">
            <a:extLst>
              <a:ext uri="{FF2B5EF4-FFF2-40B4-BE49-F238E27FC236}">
                <a16:creationId xmlns:a16="http://schemas.microsoft.com/office/drawing/2014/main" id="{EE74E64E-EC95-51BD-9939-7DC57EEBB766}"/>
              </a:ext>
            </a:extLst>
          </p:cNvPr>
          <p:cNvSpPr/>
          <p:nvPr/>
        </p:nvSpPr>
        <p:spPr bwMode="auto">
          <a:xfrm>
            <a:off x="15694926" y="25625054"/>
            <a:ext cx="3241858" cy="92649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657600" rtl="0" eaLnBrk="1" fontAlgn="base" latinLnBrk="0" hangingPunct="1">
              <a:lnSpc>
                <a:spcPct val="150000"/>
              </a:lnSpc>
              <a:spcBef>
                <a:spcPct val="0"/>
              </a:spcBef>
              <a:spcAft>
                <a:spcPct val="0"/>
              </a:spcAft>
              <a:buClrTx/>
              <a:buSzTx/>
              <a:buFontTx/>
              <a:buNone/>
              <a:tabLst/>
            </a:pPr>
            <a:r>
              <a:rPr kumimoji="0" lang="en-US" altLang="zh-CN" sz="3000" b="0" i="0" u="none" strike="noStrike" cap="none" normalizeH="0" baseline="0" dirty="0">
                <a:ln>
                  <a:noFill/>
                </a:ln>
                <a:solidFill>
                  <a:schemeClr val="tx1"/>
                </a:solidFill>
                <a:effectLst/>
                <a:latin typeface="Arial" charset="0"/>
              </a:rPr>
              <a:t>Demolition</a:t>
            </a:r>
            <a:endParaRPr kumimoji="0" lang="zh-CN" altLang="en-US" sz="3000" b="0" i="0" u="none" strike="noStrike" cap="none" normalizeH="0" baseline="0" dirty="0">
              <a:ln>
                <a:noFill/>
              </a:ln>
              <a:solidFill>
                <a:schemeClr val="tx1"/>
              </a:solidFill>
              <a:effectLst/>
              <a:latin typeface="Arial" charset="0"/>
            </a:endParaRPr>
          </a:p>
        </p:txBody>
      </p:sp>
      <p:sp>
        <p:nvSpPr>
          <p:cNvPr id="2116" name="箭头: 右 2115">
            <a:extLst>
              <a:ext uri="{FF2B5EF4-FFF2-40B4-BE49-F238E27FC236}">
                <a16:creationId xmlns:a16="http://schemas.microsoft.com/office/drawing/2014/main" id="{047C28AB-9186-910D-81F7-F033519CB6B9}"/>
              </a:ext>
            </a:extLst>
          </p:cNvPr>
          <p:cNvSpPr/>
          <p:nvPr/>
        </p:nvSpPr>
        <p:spPr bwMode="auto">
          <a:xfrm rot="829884">
            <a:off x="19216644" y="26022559"/>
            <a:ext cx="1511373" cy="64930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117" name="箭头: 右 2116">
            <a:extLst>
              <a:ext uri="{FF2B5EF4-FFF2-40B4-BE49-F238E27FC236}">
                <a16:creationId xmlns:a16="http://schemas.microsoft.com/office/drawing/2014/main" id="{95161EF8-F4D2-118F-F761-6EA588D09338}"/>
              </a:ext>
            </a:extLst>
          </p:cNvPr>
          <p:cNvSpPr/>
          <p:nvPr/>
        </p:nvSpPr>
        <p:spPr bwMode="auto">
          <a:xfrm rot="20747648">
            <a:off x="19141438" y="27168996"/>
            <a:ext cx="1511373" cy="64930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118" name="箭头: 右 2117">
            <a:extLst>
              <a:ext uri="{FF2B5EF4-FFF2-40B4-BE49-F238E27FC236}">
                <a16:creationId xmlns:a16="http://schemas.microsoft.com/office/drawing/2014/main" id="{F0C446AD-8DB7-97EB-0966-FC8E30824C85}"/>
              </a:ext>
            </a:extLst>
          </p:cNvPr>
          <p:cNvSpPr/>
          <p:nvPr/>
        </p:nvSpPr>
        <p:spPr bwMode="auto">
          <a:xfrm rot="21000476">
            <a:off x="23065179" y="25965983"/>
            <a:ext cx="1511373" cy="64930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119" name="矩形: 圆角 2118">
            <a:extLst>
              <a:ext uri="{FF2B5EF4-FFF2-40B4-BE49-F238E27FC236}">
                <a16:creationId xmlns:a16="http://schemas.microsoft.com/office/drawing/2014/main" id="{2F94805D-9243-C656-3614-1F2C11ECFB4C}"/>
              </a:ext>
            </a:extLst>
          </p:cNvPr>
          <p:cNvSpPr/>
          <p:nvPr/>
        </p:nvSpPr>
        <p:spPr bwMode="auto">
          <a:xfrm>
            <a:off x="24745007" y="27190372"/>
            <a:ext cx="3241858" cy="92742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657600" rtl="0" eaLnBrk="1" fontAlgn="base" latinLnBrk="0" hangingPunct="1">
              <a:lnSpc>
                <a:spcPct val="150000"/>
              </a:lnSpc>
              <a:spcBef>
                <a:spcPct val="0"/>
              </a:spcBef>
              <a:spcAft>
                <a:spcPct val="0"/>
              </a:spcAft>
              <a:buClrTx/>
              <a:buSzTx/>
              <a:buFontTx/>
              <a:buNone/>
              <a:tabLst/>
            </a:pPr>
            <a:r>
              <a:rPr kumimoji="0" lang="en-US" altLang="zh-CN" sz="3000" b="0" i="0" u="none" strike="noStrike" cap="none" normalizeH="0" baseline="0" dirty="0">
                <a:ln>
                  <a:noFill/>
                </a:ln>
                <a:solidFill>
                  <a:schemeClr val="tx1"/>
                </a:solidFill>
                <a:effectLst/>
                <a:latin typeface="Arial" charset="0"/>
              </a:rPr>
              <a:t>Dynamic</a:t>
            </a:r>
            <a:endParaRPr kumimoji="0" lang="zh-CN" altLang="en-US" sz="3000" b="0" i="0" u="none" strike="noStrike" cap="none" normalizeH="0" baseline="0" dirty="0">
              <a:ln>
                <a:noFill/>
              </a:ln>
              <a:solidFill>
                <a:schemeClr val="tx1"/>
              </a:solidFill>
              <a:effectLst/>
              <a:latin typeface="Arial" charset="0"/>
            </a:endParaRPr>
          </a:p>
        </p:txBody>
      </p:sp>
      <p:sp>
        <p:nvSpPr>
          <p:cNvPr id="2120" name="矩形: 圆角 2119">
            <a:extLst>
              <a:ext uri="{FF2B5EF4-FFF2-40B4-BE49-F238E27FC236}">
                <a16:creationId xmlns:a16="http://schemas.microsoft.com/office/drawing/2014/main" id="{442A8AE3-7988-7D7D-466E-DFB30359F7AD}"/>
              </a:ext>
            </a:extLst>
          </p:cNvPr>
          <p:cNvSpPr/>
          <p:nvPr/>
        </p:nvSpPr>
        <p:spPr bwMode="auto">
          <a:xfrm>
            <a:off x="24733975" y="25596896"/>
            <a:ext cx="3241858" cy="92649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657600" rtl="0" eaLnBrk="1" fontAlgn="base" latinLnBrk="0" hangingPunct="1">
              <a:lnSpc>
                <a:spcPct val="150000"/>
              </a:lnSpc>
              <a:spcBef>
                <a:spcPct val="0"/>
              </a:spcBef>
              <a:spcAft>
                <a:spcPct val="0"/>
              </a:spcAft>
              <a:buClrTx/>
              <a:buSzTx/>
              <a:buFontTx/>
              <a:buNone/>
              <a:tabLst/>
            </a:pPr>
            <a:r>
              <a:rPr lang="en-US" altLang="zh-CN" sz="3000" dirty="0"/>
              <a:t>C</a:t>
            </a:r>
            <a:r>
              <a:rPr kumimoji="0" lang="en-US" altLang="zh-CN" sz="3000" b="0" i="0" u="none" strike="noStrike" cap="none" normalizeH="0" baseline="0" dirty="0">
                <a:ln>
                  <a:noFill/>
                </a:ln>
                <a:solidFill>
                  <a:schemeClr val="tx1"/>
                </a:solidFill>
                <a:effectLst/>
                <a:latin typeface="Arial" charset="0"/>
              </a:rPr>
              <a:t>omplex</a:t>
            </a:r>
            <a:endParaRPr kumimoji="0" lang="zh-CN" altLang="en-US" sz="3000" b="0" i="0" u="none" strike="noStrike" cap="none" normalizeH="0" baseline="0" dirty="0">
              <a:ln>
                <a:noFill/>
              </a:ln>
              <a:solidFill>
                <a:schemeClr val="tx1"/>
              </a:solidFill>
              <a:effectLst/>
              <a:latin typeface="Arial" charset="0"/>
            </a:endParaRPr>
          </a:p>
        </p:txBody>
      </p:sp>
      <p:sp>
        <p:nvSpPr>
          <p:cNvPr id="2121" name="箭头: 右 2120">
            <a:extLst>
              <a:ext uri="{FF2B5EF4-FFF2-40B4-BE49-F238E27FC236}">
                <a16:creationId xmlns:a16="http://schemas.microsoft.com/office/drawing/2014/main" id="{112D02DF-091C-C1C1-C3B3-6862D1AE7816}"/>
              </a:ext>
            </a:extLst>
          </p:cNvPr>
          <p:cNvSpPr/>
          <p:nvPr/>
        </p:nvSpPr>
        <p:spPr bwMode="auto">
          <a:xfrm rot="664210">
            <a:off x="23040748" y="27168997"/>
            <a:ext cx="1511373" cy="64930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657600" rtl="0" eaLnBrk="1" fontAlgn="base" latinLnBrk="0" hangingPunct="1">
              <a:lnSpc>
                <a:spcPct val="100000"/>
              </a:lnSpc>
              <a:spcBef>
                <a:spcPct val="0"/>
              </a:spcBef>
              <a:spcAft>
                <a:spcPct val="0"/>
              </a:spcAft>
              <a:buClrTx/>
              <a:buSzTx/>
              <a:buFontTx/>
              <a:buNone/>
              <a:tabLst/>
            </a:pPr>
            <a:endParaRPr kumimoji="0" lang="zh-CN" altLang="en-US" sz="7200" b="0" i="0" u="none" strike="noStrike" cap="none" normalizeH="0" baseline="0">
              <a:ln>
                <a:noFill/>
              </a:ln>
              <a:solidFill>
                <a:schemeClr val="tx1"/>
              </a:solidFill>
              <a:effectLst/>
              <a:latin typeface="Arial" charset="0"/>
            </a:endParaRPr>
          </a:p>
        </p:txBody>
      </p:sp>
      <p:sp>
        <p:nvSpPr>
          <p:cNvPr id="2122" name="TextBox 2">
            <a:extLst>
              <a:ext uri="{FF2B5EF4-FFF2-40B4-BE49-F238E27FC236}">
                <a16:creationId xmlns:a16="http://schemas.microsoft.com/office/drawing/2014/main" id="{2E1B608C-693F-00EC-E4F4-5CCFE28432D9}"/>
              </a:ext>
            </a:extLst>
          </p:cNvPr>
          <p:cNvSpPr txBox="1"/>
          <p:nvPr/>
        </p:nvSpPr>
        <p:spPr>
          <a:xfrm>
            <a:off x="14704832" y="28956000"/>
            <a:ext cx="13929699" cy="830997"/>
          </a:xfrm>
          <a:prstGeom prst="rect">
            <a:avLst/>
          </a:prstGeom>
          <a:solidFill>
            <a:srgbClr val="C00000"/>
          </a:solid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Conclusion</a:t>
            </a:r>
          </a:p>
        </p:txBody>
      </p:sp>
      <p:sp>
        <p:nvSpPr>
          <p:cNvPr id="2124" name="文本框 2123">
            <a:extLst>
              <a:ext uri="{FF2B5EF4-FFF2-40B4-BE49-F238E27FC236}">
                <a16:creationId xmlns:a16="http://schemas.microsoft.com/office/drawing/2014/main" id="{18C4C3CB-3F7A-6C75-22BC-CF5FCDF029F7}"/>
              </a:ext>
            </a:extLst>
          </p:cNvPr>
          <p:cNvSpPr txBox="1"/>
          <p:nvPr/>
        </p:nvSpPr>
        <p:spPr>
          <a:xfrm>
            <a:off x="14761024" y="29871123"/>
            <a:ext cx="13765722" cy="4304961"/>
          </a:xfrm>
          <a:prstGeom prst="rect">
            <a:avLst/>
          </a:prstGeom>
          <a:noFill/>
        </p:spPr>
        <p:txBody>
          <a:bodyPr wrap="square" rtlCol="0">
            <a:spAutoFit/>
          </a:bodyPr>
          <a:lstStyle/>
          <a:p>
            <a:pPr marL="457200" indent="-457200" algn="just">
              <a:lnSpc>
                <a:spcPct val="120000"/>
              </a:lnSpc>
              <a:buFont typeface="Wingdings" panose="05000000000000000000" pitchFamily="2" charset="2"/>
              <a:buChar char="l"/>
            </a:pPr>
            <a:r>
              <a:rPr lang="en-US" altLang="zh-CN" sz="3300" dirty="0">
                <a:latin typeface="Times New Roman" panose="02020603050405020304" pitchFamily="18" charset="0"/>
                <a:cs typeface="Times New Roman" panose="02020603050405020304" pitchFamily="18" charset="0"/>
              </a:rPr>
              <a:t>Separate widening and splicing widening have large differences in construction characteristics. </a:t>
            </a:r>
          </a:p>
          <a:p>
            <a:pPr marL="457200" indent="-457200" algn="just">
              <a:lnSpc>
                <a:spcPct val="120000"/>
              </a:lnSpc>
              <a:buFont typeface="Wingdings" panose="05000000000000000000" pitchFamily="2" charset="2"/>
              <a:buChar char="l"/>
            </a:pPr>
            <a:r>
              <a:rPr lang="en-US" altLang="zh-CN" sz="3300" dirty="0">
                <a:latin typeface="Times New Roman" panose="02020603050405020304" pitchFamily="18" charset="0"/>
                <a:cs typeface="Times New Roman" panose="02020603050405020304" pitchFamily="18" charset="0"/>
              </a:rPr>
              <a:t>The technical characteristics and design methods should fully take into account the utilization of the old roads and not block the original road traffic. </a:t>
            </a:r>
          </a:p>
          <a:p>
            <a:pPr marL="457200" indent="-457200" algn="just">
              <a:lnSpc>
                <a:spcPct val="120000"/>
              </a:lnSpc>
              <a:buFont typeface="Wingdings" panose="05000000000000000000" pitchFamily="2" charset="2"/>
              <a:buChar char="l"/>
            </a:pPr>
            <a:r>
              <a:rPr lang="en-US" altLang="zh-CN" sz="3300" dirty="0">
                <a:latin typeface="Times New Roman" panose="02020603050405020304" pitchFamily="18" charset="0"/>
                <a:cs typeface="Times New Roman" panose="02020603050405020304" pitchFamily="18" charset="0"/>
              </a:rPr>
              <a:t>It is necessary to reduce the high construction cost by reasonably planning the cost of land acquisition and demolition and increasing the utilization rate of the old road.</a:t>
            </a:r>
          </a:p>
        </p:txBody>
      </p:sp>
    </p:spTree>
  </p:cSld>
  <p:clrMapOvr>
    <a:masterClrMapping/>
  </p:clrMapOvr>
</p:sld>
</file>

<file path=ppt/theme/theme1.xml><?xml version="1.0" encoding="utf-8"?>
<a:theme xmlns:a="http://schemas.openxmlformats.org/drawingml/2006/main" name="Poster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7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7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463</Words>
  <Application>Microsoft Office PowerPoint</Application>
  <PresentationFormat>自定义</PresentationFormat>
  <Paragraphs>83</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Arial</vt:lpstr>
      <vt:lpstr>Times New Roman</vt:lpstr>
      <vt:lpstr>Wingdings</vt:lpstr>
      <vt:lpstr>PosterTemplate</vt:lpstr>
      <vt:lpstr>The Characteristics of Expressway Reconstruction  and Extension Engineering in China</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Goes Here</dc:title>
  <dc:creator>Racquel Hagen</dc:creator>
  <cp:lastModifiedBy>User</cp:lastModifiedBy>
  <cp:revision>110</cp:revision>
  <cp:lastPrinted>2008-09-28T22:41:27Z</cp:lastPrinted>
  <dcterms:created xsi:type="dcterms:W3CDTF">2010-05-08T16:37:33Z</dcterms:created>
  <dcterms:modified xsi:type="dcterms:W3CDTF">2022-12-27T12:07:39Z</dcterms:modified>
</cp:coreProperties>
</file>